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0" r:id="rId2"/>
    <p:sldId id="304" r:id="rId3"/>
    <p:sldId id="305" r:id="rId4"/>
    <p:sldId id="277" r:id="rId5"/>
    <p:sldId id="257" r:id="rId6"/>
    <p:sldId id="313" r:id="rId7"/>
    <p:sldId id="314" r:id="rId8"/>
    <p:sldId id="317" r:id="rId9"/>
    <p:sldId id="276" r:id="rId10"/>
    <p:sldId id="278" r:id="rId11"/>
    <p:sldId id="281" r:id="rId12"/>
    <p:sldId id="260" r:id="rId13"/>
    <p:sldId id="261" r:id="rId14"/>
    <p:sldId id="262" r:id="rId15"/>
    <p:sldId id="263" r:id="rId16"/>
    <p:sldId id="265" r:id="rId17"/>
    <p:sldId id="266" r:id="rId18"/>
    <p:sldId id="267" r:id="rId19"/>
    <p:sldId id="268" r:id="rId20"/>
    <p:sldId id="269" r:id="rId21"/>
    <p:sldId id="264" r:id="rId22"/>
    <p:sldId id="270" r:id="rId23"/>
    <p:sldId id="271" r:id="rId24"/>
    <p:sldId id="272" r:id="rId25"/>
    <p:sldId id="299" r:id="rId26"/>
    <p:sldId id="315" r:id="rId27"/>
    <p:sldId id="282" r:id="rId28"/>
    <p:sldId id="316" r:id="rId29"/>
    <p:sldId id="280" r:id="rId30"/>
    <p:sldId id="274" r:id="rId3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305"/>
          </p14:sldIdLst>
        </p14:section>
        <p14:section name="为什么讲这本书" id="{D9A85807-913B-46E4-BD0E-BB2DE32313AB}">
          <p14:sldIdLst>
            <p14:sldId id="277"/>
          </p14:sldIdLst>
        </p14:section>
        <p14:section name="作者简介" id="{FB71AB39-5868-40E8-B775-3EFE732C3BF7}">
          <p14:sldIdLst>
            <p14:sldId id="257"/>
            <p14:sldId id="313"/>
            <p14:sldId id="314"/>
          </p14:sldIdLst>
        </p14:section>
        <p14:section name="只讲第六章的原因" id="{1F035D34-6983-4CDB-B973-C64D35766F42}">
          <p14:sldIdLst>
            <p14:sldId id="317"/>
            <p14:sldId id="276"/>
          </p14:sldIdLst>
        </p14:section>
        <p14:section name="无责任书评" id="{11980ADF-5DC8-492C-B900-DE0AF822BF19}">
          <p14:sldIdLst>
            <p14:sldId id="278"/>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315"/>
            <p14:sldId id="282"/>
            <p14:sldId id="316"/>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D5"/>
    <a:srgbClr val="FFFFCC"/>
    <a:srgbClr val="0070C0"/>
    <a:srgbClr val="00B050"/>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p:cViewPr varScale="1">
        <p:scale>
          <a:sx n="101" d="100"/>
          <a:sy n="101" d="100"/>
        </p:scale>
        <p:origin x="852" y="102"/>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5</a:t>
            </a:fld>
            <a:endParaRPr lang="zh-CN" altLang="en-US"/>
          </a:p>
        </p:txBody>
      </p:sp>
    </p:spTree>
    <p:extLst>
      <p:ext uri="{BB962C8B-B14F-4D97-AF65-F5344CB8AC3E}">
        <p14:creationId xmlns:p14="http://schemas.microsoft.com/office/powerpoint/2010/main" val="106430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8/19/2025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90000"/>
            <a:ext cx="10972800" cy="1143000"/>
          </a:xfrm>
        </p:spPr>
        <p:txBody>
          <a:bodyPr/>
          <a:lstStyle/>
          <a:p>
            <a:r>
              <a:rPr lang="en-US" altLang="en-US" b="1" i="1" dirty="0" err="1"/>
              <a:t>无责任书评</a:t>
            </a:r>
            <a:r>
              <a:rPr lang="" altLang="en-US" b="1" i="1" dirty="0">
                <a:solidFill>
                  <a:schemeClr val="bg2"/>
                </a:solidFill>
              </a:rPr>
              <a:t>（此说法来自侯捷）</a:t>
            </a:r>
          </a:p>
        </p:txBody>
      </p:sp>
      <p:sp>
        <p:nvSpPr>
          <p:cNvPr id="3" name="Content Placeholder 2"/>
          <p:cNvSpPr>
            <a:spLocks noGrp="1"/>
          </p:cNvSpPr>
          <p:nvPr>
            <p:ph idx="1"/>
          </p:nvPr>
        </p:nvSpPr>
        <p:spPr>
          <a:xfrm>
            <a:off x="1704000" y="2349000"/>
            <a:ext cx="7560000" cy="3672000"/>
          </a:xfrm>
        </p:spPr>
        <p:txBody>
          <a:bodyPr/>
          <a:lstStyle/>
          <a:p>
            <a:pPr>
              <a:lnSpc>
                <a:spcPct val="150000"/>
              </a:lnSpc>
            </a:pPr>
            <a:r>
              <a:rPr lang="zh-CN" altLang="en-US" sz="2400" b="1" i="1" dirty="0">
                <a:solidFill>
                  <a:schemeClr val="bg2"/>
                </a:solidFill>
              </a:rPr>
              <a:t>第六章讲述</a:t>
            </a:r>
            <a:r>
              <a:rPr lang="en-US" altLang="en-US" sz="2400" b="1" i="1" dirty="0" err="1">
                <a:solidFill>
                  <a:schemeClr val="bg2"/>
                </a:solidFill>
              </a:rPr>
              <a:t>内容是对章节原文内容的删减</a:t>
            </a:r>
            <a:endParaRPr lang="en-US" altLang="en-US" sz="2400" b="1" i="1" dirty="0">
              <a:solidFill>
                <a:schemeClr val="bg2"/>
              </a:solidFill>
            </a:endParaRPr>
          </a:p>
          <a:p>
            <a:pPr>
              <a:lnSpc>
                <a:spcPct val="150000"/>
              </a:lnSpc>
            </a:pPr>
            <a:r>
              <a:rPr lang="zh-CN" altLang="en-US" sz="2400" b="1" i="1" dirty="0">
                <a:solidFill>
                  <a:schemeClr val="bg2"/>
                </a:solidFill>
              </a:rPr>
              <a:t>第六章讲述</a:t>
            </a:r>
            <a:r>
              <a:rPr lang="en-US" altLang="en-US" sz="2400" b="1" i="1" dirty="0" err="1">
                <a:solidFill>
                  <a:schemeClr val="bg2"/>
                </a:solidFill>
              </a:rPr>
              <a:t>内容</a:t>
            </a:r>
            <a:r>
              <a:rPr lang="en-US" altLang="en-US" sz="2400" b="1" i="1" dirty="0" err="1">
                <a:solidFill>
                  <a:srgbClr val="FF0000"/>
                </a:solidFill>
              </a:rPr>
              <a:t>仅</a:t>
            </a:r>
            <a:r>
              <a:rPr lang="zh-CN" altLang="en-US" sz="2400" b="1" i="1" dirty="0">
                <a:solidFill>
                  <a:srgbClr val="FF0000"/>
                </a:solidFill>
              </a:rPr>
              <a:t>表述</a:t>
            </a:r>
            <a:r>
              <a:rPr lang="en-US" altLang="en-US" sz="2400" b="1" i="1" dirty="0" err="1">
                <a:solidFill>
                  <a:srgbClr val="FF0000"/>
                </a:solidFill>
              </a:rPr>
              <a:t>作者观点，不代表本人看法</a:t>
            </a:r>
            <a:endParaRPr lang="en-US" altLang="en-US" sz="2400" b="1" i="1" dirty="0">
              <a:solidFill>
                <a:schemeClr val="bg2"/>
              </a:solidFill>
            </a:endParaRPr>
          </a:p>
          <a:p>
            <a:pPr>
              <a:lnSpc>
                <a:spcPct val="150000"/>
              </a:lnSpc>
            </a:pPr>
            <a:r>
              <a:rPr lang="en-US" altLang="en-US" sz="2400" b="1" i="1" dirty="0" err="1">
                <a:solidFill>
                  <a:schemeClr val="bg2"/>
                </a:solidFill>
              </a:rPr>
              <a:t>其中社会环境</a:t>
            </a:r>
            <a:r>
              <a:rPr lang="zh-CN" altLang="en-US" sz="2400" b="1" i="1" dirty="0">
                <a:solidFill>
                  <a:schemeClr val="bg2"/>
                </a:solidFill>
              </a:rPr>
              <a:t>指</a:t>
            </a:r>
            <a:r>
              <a:rPr lang="en-US" altLang="en-US" sz="2400" b="1" i="1" dirty="0">
                <a:solidFill>
                  <a:schemeClr val="bg2"/>
                </a:solidFill>
              </a:rPr>
              <a:t>1995-</a:t>
            </a:r>
            <a:r>
              <a:rPr lang="" altLang="en-US" sz="2400" b="1" i="1" dirty="0">
                <a:solidFill>
                  <a:schemeClr val="bg2"/>
                </a:solidFill>
              </a:rPr>
              <a:t>2004</a:t>
            </a:r>
            <a:r>
              <a:rPr lang="zh-CN" altLang="en-US" sz="2400" b="1" i="1" dirty="0">
                <a:solidFill>
                  <a:schemeClr val="bg2"/>
                </a:solidFill>
              </a:rPr>
              <a:t>年</a:t>
            </a:r>
            <a:r>
              <a:rPr lang="en-US" altLang="en-US" sz="2400" b="1" i="1" dirty="0" err="1">
                <a:solidFill>
                  <a:schemeClr val="bg2"/>
                </a:solidFill>
              </a:rPr>
              <a:t>的美国社会环境</a:t>
            </a:r>
            <a:endParaRPr lang="en-US" altLang="en-US" sz="2400" dirty="0"/>
          </a:p>
          <a:p>
            <a:pPr>
              <a:lnSpc>
                <a:spcPct val="150000"/>
              </a:lnSpc>
            </a:pPr>
            <a:r>
              <a:rPr lang="en-US" altLang="en-US" sz="2400" b="1" i="1" dirty="0" err="1">
                <a:solidFill>
                  <a:srgbClr val="FF0000"/>
                </a:solidFill>
              </a:rPr>
              <a:t>未经本人同意</a:t>
            </a:r>
            <a:r>
              <a:rPr lang="zh-CN" altLang="en-US" sz="2400" b="1" i="1" dirty="0">
                <a:solidFill>
                  <a:srgbClr val="FF0000"/>
                </a:solidFill>
              </a:rPr>
              <a:t>，</a:t>
            </a:r>
            <a:r>
              <a:rPr lang="en-US" altLang="en-US" sz="2400" b="1" i="1" dirty="0" err="1">
                <a:solidFill>
                  <a:srgbClr val="FF0000"/>
                </a:solidFill>
              </a:rPr>
              <a:t>禁止录音</a:t>
            </a:r>
            <a:r>
              <a:rPr lang="zh-CN" altLang="en-US" sz="2400" b="1" i="1" dirty="0">
                <a:solidFill>
                  <a:srgbClr val="FF0000"/>
                </a:solidFill>
              </a:rPr>
              <a:t>、</a:t>
            </a:r>
            <a:r>
              <a:rPr lang="en-US" altLang="en-US" sz="2400" b="1" i="1" dirty="0" err="1">
                <a:solidFill>
                  <a:srgbClr val="FF0000"/>
                </a:solidFill>
              </a:rPr>
              <a:t>录像</a:t>
            </a:r>
            <a:r>
              <a:rPr lang="zh-CN" altLang="en-US" sz="2400" b="1" i="1" dirty="0">
                <a:solidFill>
                  <a:srgbClr val="FF0000"/>
                </a:solidFill>
              </a:rPr>
              <a:t>、</a:t>
            </a:r>
            <a:r>
              <a:rPr lang="en-US" altLang="en-US" sz="2400" b="1" i="1" dirty="0" err="1">
                <a:solidFill>
                  <a:srgbClr val="FF0000"/>
                </a:solidFill>
              </a:rPr>
              <a:t>上传网络</a:t>
            </a:r>
            <a:r>
              <a:rPr lang="zh-CN" altLang="en-US" sz="2400" b="1" i="1" dirty="0">
                <a:solidFill>
                  <a:srgbClr val="FF0000"/>
                </a:solidFill>
              </a:rPr>
              <a:t>、二创、</a:t>
            </a:r>
            <a:r>
              <a:rPr lang="en-US" altLang="en-US" sz="2400" b="1" i="1" dirty="0" err="1">
                <a:solidFill>
                  <a:srgbClr val="FF0000"/>
                </a:solidFill>
              </a:rPr>
              <a:t>转载</a:t>
            </a:r>
            <a:endParaRPr lang="en-US" altLang="en-US" sz="2400" b="1" i="1" dirty="0">
              <a:solidFill>
                <a:srgbClr val="FF0000"/>
              </a:solidFill>
            </a:endParaRPr>
          </a:p>
        </p:txBody>
      </p:sp>
      <p:pic>
        <p:nvPicPr>
          <p:cNvPr id="5" name="图片 4">
            <a:extLst>
              <a:ext uri="{FF2B5EF4-FFF2-40B4-BE49-F238E27FC236}">
                <a16:creationId xmlns:a16="http://schemas.microsoft.com/office/drawing/2014/main" id="{C40E36FD-01D8-1FB7-47C2-9260CA9FDB11}"/>
              </a:ext>
            </a:extLst>
          </p:cNvPr>
          <p:cNvPicPr>
            <a:picLocks noChangeAspect="1"/>
          </p:cNvPicPr>
          <p:nvPr/>
        </p:nvPicPr>
        <p:blipFill>
          <a:blip r:embed="rId2"/>
          <a:stretch>
            <a:fillRect/>
          </a:stretch>
        </p:blipFill>
        <p:spPr>
          <a:xfrm>
            <a:off x="9048000" y="4725000"/>
            <a:ext cx="1224001" cy="1715748"/>
          </a:xfrm>
          <a:prstGeom prst="rect">
            <a:avLst/>
          </a:prstGeom>
        </p:spPr>
      </p:pic>
      <p:pic>
        <p:nvPicPr>
          <p:cNvPr id="7" name="图片 6">
            <a:extLst>
              <a:ext uri="{FF2B5EF4-FFF2-40B4-BE49-F238E27FC236}">
                <a16:creationId xmlns:a16="http://schemas.microsoft.com/office/drawing/2014/main" id="{47A309B9-5D3A-31B7-CBC6-B646589E3100}"/>
              </a:ext>
            </a:extLst>
          </p:cNvPr>
          <p:cNvPicPr>
            <a:picLocks noChangeAspect="1"/>
          </p:cNvPicPr>
          <p:nvPr/>
        </p:nvPicPr>
        <p:blipFill>
          <a:blip r:embed="rId3"/>
          <a:srcRect t="3806" r="37401" b="19554"/>
          <a:stretch>
            <a:fillRect/>
          </a:stretch>
        </p:blipFill>
        <p:spPr>
          <a:xfrm>
            <a:off x="10416000" y="4713375"/>
            <a:ext cx="1378299" cy="1687477"/>
          </a:xfrm>
          <a:prstGeom prst="rect">
            <a:avLst/>
          </a:prstGeom>
        </p:spPr>
      </p:pic>
      <p:pic>
        <p:nvPicPr>
          <p:cNvPr id="9" name="图片 8">
            <a:extLst>
              <a:ext uri="{FF2B5EF4-FFF2-40B4-BE49-F238E27FC236}">
                <a16:creationId xmlns:a16="http://schemas.microsoft.com/office/drawing/2014/main" id="{36610DA8-3E38-3BB4-6A16-04CEE96F8CF3}"/>
              </a:ext>
            </a:extLst>
          </p:cNvPr>
          <p:cNvPicPr>
            <a:picLocks noChangeAspect="1"/>
          </p:cNvPicPr>
          <p:nvPr/>
        </p:nvPicPr>
        <p:blipFill>
          <a:blip r:embed="rId4"/>
          <a:srcRect l="9396" r="15490"/>
          <a:stretch>
            <a:fillRect/>
          </a:stretch>
        </p:blipFill>
        <p:spPr>
          <a:xfrm>
            <a:off x="9048000" y="1746514"/>
            <a:ext cx="2813265" cy="2834486"/>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pic>
        <p:nvPicPr>
          <p:cNvPr id="8" name="图片 7">
            <a:extLst>
              <a:ext uri="{FF2B5EF4-FFF2-40B4-BE49-F238E27FC236}">
                <a16:creationId xmlns:a16="http://schemas.microsoft.com/office/drawing/2014/main" id="{71ACF35B-858A-9A5F-E2E9-AC1B8D65F494}"/>
              </a:ext>
            </a:extLst>
          </p:cNvPr>
          <p:cNvPicPr>
            <a:picLocks noChangeAspect="1"/>
          </p:cNvPicPr>
          <p:nvPr/>
        </p:nvPicPr>
        <p:blipFill>
          <a:blip r:embed="rId3"/>
          <a:stretch>
            <a:fillRect/>
          </a:stretch>
        </p:blipFill>
        <p:spPr>
          <a:xfrm>
            <a:off x="9276439" y="4326572"/>
            <a:ext cx="2857501" cy="2147888"/>
          </a:xfrm>
          <a:prstGeom prst="rect">
            <a:avLst/>
          </a:prstGeom>
        </p:spPr>
      </p:pic>
      <p:pic>
        <p:nvPicPr>
          <p:cNvPr id="6" name="图片 5">
            <a:extLst>
              <a:ext uri="{FF2B5EF4-FFF2-40B4-BE49-F238E27FC236}">
                <a16:creationId xmlns:a16="http://schemas.microsoft.com/office/drawing/2014/main" id="{8440121D-850C-08D7-0E1B-9F6EA4735EC2}"/>
              </a:ext>
            </a:extLst>
          </p:cNvPr>
          <p:cNvPicPr>
            <a:picLocks noChangeAspect="1"/>
          </p:cNvPicPr>
          <p:nvPr/>
        </p:nvPicPr>
        <p:blipFill>
          <a:blip r:embed="rId4"/>
          <a:srcRect l="5262" t="4646" r="5264" b="4646"/>
          <a:stretch>
            <a:fillRect/>
          </a:stretch>
        </p:blipFill>
        <p:spPr>
          <a:xfrm>
            <a:off x="10969511" y="4326572"/>
            <a:ext cx="1164429" cy="1204582"/>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DA6CC4-7805-83BE-FBF3-AD1FACADEFF9}"/>
              </a:ext>
            </a:extLst>
          </p:cNvPr>
          <p:cNvGraphicFramePr>
            <a:graphicFrameLocks noGrp="1"/>
          </p:cNvGraphicFramePr>
          <p:nvPr>
            <p:extLst>
              <p:ext uri="{D42A27DB-BD31-4B8C-83A1-F6EECF244321}">
                <p14:modId xmlns:p14="http://schemas.microsoft.com/office/powerpoint/2010/main" val="3742598853"/>
              </p:ext>
            </p:extLst>
          </p:nvPr>
        </p:nvGraphicFramePr>
        <p:xfrm>
          <a:off x="0" y="6381000"/>
          <a:ext cx="5088000" cy="409441"/>
        </p:xfrm>
        <a:graphic>
          <a:graphicData uri="http://schemas.openxmlformats.org/drawingml/2006/table">
            <a:tbl>
              <a:tblPr firstRow="1" bandRow="1">
                <a:tableStyleId>{5C22544A-7EE6-4342-B048-85BDC9FD1C3A}</a:tableStyleId>
              </a:tblPr>
              <a:tblGrid>
                <a:gridCol w="1017600">
                  <a:extLst>
                    <a:ext uri="{9D8B030D-6E8A-4147-A177-3AD203B41FA5}">
                      <a16:colId xmlns:a16="http://schemas.microsoft.com/office/drawing/2014/main" val="3559228905"/>
                    </a:ext>
                  </a:extLst>
                </a:gridCol>
                <a:gridCol w="758400">
                  <a:extLst>
                    <a:ext uri="{9D8B030D-6E8A-4147-A177-3AD203B41FA5}">
                      <a16:colId xmlns:a16="http://schemas.microsoft.com/office/drawing/2014/main" val="4195464410"/>
                    </a:ext>
                  </a:extLst>
                </a:gridCol>
                <a:gridCol w="720000">
                  <a:extLst>
                    <a:ext uri="{9D8B030D-6E8A-4147-A177-3AD203B41FA5}">
                      <a16:colId xmlns:a16="http://schemas.microsoft.com/office/drawing/2014/main" val="1813536104"/>
                    </a:ext>
                  </a:extLst>
                </a:gridCol>
                <a:gridCol w="1574400">
                  <a:extLst>
                    <a:ext uri="{9D8B030D-6E8A-4147-A177-3AD203B41FA5}">
                      <a16:colId xmlns:a16="http://schemas.microsoft.com/office/drawing/2014/main" val="2432553161"/>
                    </a:ext>
                  </a:extLst>
                </a:gridCol>
                <a:gridCol w="1017600">
                  <a:extLst>
                    <a:ext uri="{9D8B030D-6E8A-4147-A177-3AD203B41FA5}">
                      <a16:colId xmlns:a16="http://schemas.microsoft.com/office/drawing/2014/main" val="3072980773"/>
                    </a:ext>
                  </a:extLst>
                </a:gridCol>
              </a:tblGrid>
              <a:tr h="409441">
                <a:tc>
                  <a:txBody>
                    <a:bodyPr/>
                    <a:lstStyle/>
                    <a:p>
                      <a:pPr algn="ctr"/>
                      <a:r>
                        <a:rPr lang="en-US" altLang="zh-CN" dirty="0"/>
                        <a:t>Normal</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altLang="zh-CN" dirty="0"/>
                        <a:t>RO</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r>
                        <a:rPr lang="en-US" altLang="zh-CN" dirty="0" err="1"/>
                        <a:t>unix</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altLang="zh-CN" dirty="0"/>
                        <a:t>18:7/16(44%)</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zh-CN" dirty="0" err="1"/>
                        <a:t>NoWrap</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5960654"/>
                  </a:ext>
                </a:extLst>
              </a:tr>
            </a:tbl>
          </a:graphicData>
        </a:graphic>
      </p:graphicFrame>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5509200"/>
          </a:xfrm>
          <a:prstGeom prst="rect">
            <a:avLst/>
          </a:prstGeom>
          <a:noFill/>
        </p:spPr>
        <p:txBody>
          <a:bodyPr wrap="square" rtlCol="0">
            <a:spAutoFit/>
          </a:bodyPr>
          <a:lstStyle/>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1</a:t>
            </a:r>
            <a:r>
              <a:rPr lang="en-US" altLang="en-US" sz="2200" b="1" i="1" dirty="0">
                <a:solidFill>
                  <a:srgbClr val="00B050"/>
                </a:solidFill>
              </a:rPr>
              <a:t># </a:t>
            </a:r>
            <a:r>
              <a:rPr lang="en-US" altLang="en-US" sz="2200" b="1" i="1" dirty="0" err="1">
                <a:solidFill>
                  <a:srgbClr val="00B050"/>
                </a:solidFill>
              </a:rPr>
              <a:t>全书纵览</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2</a:t>
            </a:r>
            <a:r>
              <a:rPr lang="en-US" altLang="en-US" sz="2200" b="1" i="1" dirty="0">
                <a:solidFill>
                  <a:srgbClr val="00B050"/>
                </a:solidFill>
              </a:rPr>
              <a:t>    ## 01. </a:t>
            </a:r>
            <a:r>
              <a:rPr lang="en-US" altLang="en-US" sz="2200" b="1" i="1" dirty="0" err="1">
                <a:solidFill>
                  <a:srgbClr val="00B050"/>
                </a:solidFill>
              </a:rPr>
              <a:t>为什么书呆子不受欢迎</a:t>
            </a:r>
            <a:r>
              <a:rPr lang="en-US" altLang="en-US" sz="2200" b="1" i="1" dirty="0">
                <a:solidFill>
                  <a:srgbClr val="00B050"/>
                </a:solidFill>
              </a:rPr>
              <a:t>?</a:t>
            </a: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3</a:t>
            </a:r>
            <a:r>
              <a:rPr lang="en-US" altLang="en-US" sz="2200" b="1" i="1" dirty="0">
                <a:solidFill>
                  <a:srgbClr val="00B050"/>
                </a:solidFill>
              </a:rPr>
              <a:t>    ## 02. </a:t>
            </a:r>
            <a:r>
              <a:rPr lang="en-US" altLang="en-US" sz="2200" b="1" i="1" dirty="0" err="1">
                <a:solidFill>
                  <a:srgbClr val="00B050"/>
                </a:solidFill>
              </a:rPr>
              <a:t>黑客与画家</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4</a:t>
            </a:r>
            <a:r>
              <a:rPr lang="en-US" altLang="en-US" sz="2200" b="1" i="1" dirty="0">
                <a:solidFill>
                  <a:srgbClr val="00B050"/>
                </a:solidFill>
              </a:rPr>
              <a:t>    ## 03. </a:t>
            </a:r>
            <a:r>
              <a:rPr lang="en-US" altLang="en-US" sz="2200" b="1" i="1" dirty="0" err="1">
                <a:solidFill>
                  <a:srgbClr val="00B050"/>
                </a:solidFill>
              </a:rPr>
              <a:t>不能说的话</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5</a:t>
            </a:r>
            <a:r>
              <a:rPr lang="en-US" altLang="en-US" sz="2200" b="1" i="1" dirty="0">
                <a:solidFill>
                  <a:srgbClr val="00B050"/>
                </a:solidFill>
              </a:rPr>
              <a:t>    ## 04. </a:t>
            </a:r>
            <a:r>
              <a:rPr lang="en-US" altLang="en-US" sz="2200" b="1" i="1" dirty="0" err="1">
                <a:solidFill>
                  <a:srgbClr val="00B050"/>
                </a:solidFill>
              </a:rPr>
              <a:t>良好的坏习惯</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6</a:t>
            </a:r>
            <a:r>
              <a:rPr lang="en-US" altLang="en-US" sz="2200" b="1" i="1" dirty="0">
                <a:solidFill>
                  <a:srgbClr val="00B050"/>
                </a:solidFill>
              </a:rPr>
              <a:t>    ## 05. </a:t>
            </a:r>
            <a:r>
              <a:rPr lang="en-US" altLang="en-US" sz="2200" b="1" i="1" dirty="0" err="1">
                <a:solidFill>
                  <a:srgbClr val="00B050"/>
                </a:solidFill>
              </a:rPr>
              <a:t>另一条路</a:t>
            </a:r>
            <a:endParaRPr lang="en-US" altLang="en-US" sz="2200" dirty="0">
              <a:solidFill>
                <a:srgbClr val="00B050"/>
              </a:solidFill>
            </a:endParaRPr>
          </a:p>
          <a:p>
            <a:pPr lvl="1"/>
            <a:r>
              <a:rPr lang="en-US" altLang="en-US" sz="2200" b="1" dirty="0">
                <a:solidFill>
                  <a:srgbClr val="FFFFFF"/>
                </a:solidFill>
                <a:highlight>
                  <a:srgbClr val="808080"/>
                </a:highlight>
              </a:rPr>
              <a:t> </a:t>
            </a:r>
            <a:r>
              <a:rPr lang="en-US" altLang="en-US" sz="2200" b="1" dirty="0">
                <a:solidFill>
                  <a:srgbClr val="FFFF00"/>
                </a:solidFill>
                <a:highlight>
                  <a:srgbClr val="808080"/>
                </a:highlight>
              </a:rPr>
              <a:t>7</a:t>
            </a:r>
            <a:r>
              <a:rPr lang="en-US" altLang="en-US" sz="2200" b="1" u="sng" dirty="0">
                <a:solidFill>
                  <a:srgbClr val="FFFFFF"/>
                </a:solidFill>
              </a:rPr>
              <a:t>        06. </a:t>
            </a:r>
            <a:r>
              <a:rPr lang="en-US" altLang="en-US" sz="2200" b="1" u="sng" dirty="0" err="1">
                <a:solidFill>
                  <a:srgbClr val="FFFFFF"/>
                </a:solidFill>
              </a:rPr>
              <a:t>如何创造财富</a:t>
            </a:r>
            <a:r>
              <a:rPr lang="en-US" altLang="en-US" sz="2200" b="1" u="sng" dirty="0">
                <a:solidFill>
                  <a:srgbClr val="FFFFFF"/>
                </a:solidFill>
                <a:highlight>
                  <a:srgbClr val="808080"/>
                </a:highlight>
              </a:rPr>
              <a:t>?</a:t>
            </a:r>
            <a:r>
              <a:rPr lang="en-US" altLang="en-US" sz="2200" b="1" u="sng" dirty="0">
                <a:solidFill>
                  <a:srgbClr val="FFFFFF"/>
                </a:solidFill>
                <a:highlight>
                  <a:srgbClr val="00FF00"/>
                </a:highlight>
              </a:rPr>
              <a:t> </a:t>
            </a:r>
            <a:r>
              <a:rPr lang="en-US" altLang="en-US" sz="2200" b="1" u="sng" dirty="0">
                <a:solidFill>
                  <a:srgbClr val="FFFFFF"/>
                </a:solidFill>
              </a:rPr>
              <a:t>              </a:t>
            </a:r>
            <a:endParaRPr lang="en-US" altLang="en-US" sz="2200" u="sng" dirty="0">
              <a:solidFill>
                <a:srgbClr val="FFFFFF"/>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8</a:t>
            </a:r>
            <a:r>
              <a:rPr lang="en-US" altLang="en-US" sz="2200" b="1" i="1" dirty="0">
                <a:solidFill>
                  <a:srgbClr val="00B050"/>
                </a:solidFill>
              </a:rPr>
              <a:t>    ## 07. </a:t>
            </a:r>
            <a:r>
              <a:rPr lang="en-US" altLang="en-US" sz="2200" b="1" i="1" dirty="0" err="1">
                <a:solidFill>
                  <a:srgbClr val="00B050"/>
                </a:solidFill>
              </a:rPr>
              <a:t>关注贫富分化</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9</a:t>
            </a:r>
            <a:r>
              <a:rPr lang="en-US" altLang="en-US" sz="2200" b="1" i="1" dirty="0">
                <a:solidFill>
                  <a:srgbClr val="00B050"/>
                </a:solidFill>
              </a:rPr>
              <a:t>    ## 08. </a:t>
            </a:r>
            <a:r>
              <a:rPr lang="en-US" altLang="en-US" sz="2200" b="1" i="1" dirty="0" err="1">
                <a:solidFill>
                  <a:srgbClr val="00B050"/>
                </a:solidFill>
              </a:rPr>
              <a:t>防止垃圾邮件的一种方法</a:t>
            </a:r>
            <a:endParaRPr lang="en-US" altLang="en-US" sz="2200" b="1" i="1" dirty="0">
              <a:solidFill>
                <a:srgbClr val="00B050"/>
              </a:solidFill>
            </a:endParaRPr>
          </a:p>
          <a:p>
            <a:pPr lvl="1"/>
            <a:r>
              <a:rPr lang="en-US" altLang="en-US" sz="2200" b="1" i="1" dirty="0">
                <a:solidFill>
                  <a:srgbClr val="FFFF00"/>
                </a:solidFill>
                <a:highlight>
                  <a:srgbClr val="808080"/>
                </a:highlight>
              </a:rPr>
              <a:t>10</a:t>
            </a:r>
            <a:r>
              <a:rPr lang="en-US" altLang="en-US" sz="2200" b="1" i="1" dirty="0">
                <a:solidFill>
                  <a:srgbClr val="00B050"/>
                </a:solidFill>
              </a:rPr>
              <a:t>    ## 09. </a:t>
            </a:r>
            <a:r>
              <a:rPr lang="en-US" altLang="en-US" sz="2200" b="1" i="1" dirty="0" err="1">
                <a:solidFill>
                  <a:srgbClr val="00B050"/>
                </a:solidFill>
              </a:rPr>
              <a:t>设计者的品味</a:t>
            </a:r>
            <a:endParaRPr lang="en-US" altLang="en-US" sz="2200" b="1" i="1" dirty="0">
              <a:solidFill>
                <a:srgbClr val="00B050"/>
              </a:solidFill>
            </a:endParaRPr>
          </a:p>
          <a:p>
            <a:pPr lvl="1"/>
            <a:r>
              <a:rPr lang="en-US" altLang="en-US" sz="2200" b="1" i="1" dirty="0">
                <a:solidFill>
                  <a:srgbClr val="FFFF00"/>
                </a:solidFill>
                <a:highlight>
                  <a:srgbClr val="808080"/>
                </a:highlight>
              </a:rPr>
              <a:t>11</a:t>
            </a:r>
            <a:r>
              <a:rPr lang="en-US" altLang="en-US" sz="2200" b="1" i="1" dirty="0">
                <a:solidFill>
                  <a:srgbClr val="00B050"/>
                </a:solidFill>
              </a:rPr>
              <a:t>    ## 10. </a:t>
            </a:r>
            <a:r>
              <a:rPr lang="en-US" altLang="en-US" sz="2200" b="1" i="1" dirty="0" err="1">
                <a:solidFill>
                  <a:srgbClr val="00B050"/>
                </a:solidFill>
              </a:rPr>
              <a:t>编程语言解析</a:t>
            </a:r>
            <a:endParaRPr lang="en-US" altLang="en-US" sz="2200" b="1" i="1" dirty="0">
              <a:solidFill>
                <a:srgbClr val="00B050"/>
              </a:solidFill>
            </a:endParaRPr>
          </a:p>
          <a:p>
            <a:pPr lvl="1"/>
            <a:r>
              <a:rPr lang="en-US" altLang="en-US" sz="2200" b="1" i="1" dirty="0">
                <a:solidFill>
                  <a:srgbClr val="FFFF00"/>
                </a:solidFill>
                <a:highlight>
                  <a:srgbClr val="808080"/>
                </a:highlight>
              </a:rPr>
              <a:t>12</a:t>
            </a:r>
            <a:r>
              <a:rPr lang="en-US" altLang="en-US" sz="2200" b="1" i="1" dirty="0">
                <a:solidFill>
                  <a:srgbClr val="00B050"/>
                </a:solidFill>
              </a:rPr>
              <a:t>    ## 11. </a:t>
            </a:r>
            <a:r>
              <a:rPr lang="en-US" altLang="en-US" sz="2200" b="1" i="1" dirty="0" err="1">
                <a:solidFill>
                  <a:srgbClr val="00B050"/>
                </a:solidFill>
              </a:rPr>
              <a:t>一百年后的编程语言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13</a:t>
            </a:r>
            <a:r>
              <a:rPr lang="en-US" altLang="en-US" sz="2200" b="1" i="1" dirty="0">
                <a:solidFill>
                  <a:srgbClr val="00B050"/>
                </a:solidFill>
              </a:rPr>
              <a:t>    ## 12. </a:t>
            </a:r>
            <a:r>
              <a:rPr lang="en-US" altLang="en-US" sz="2200" b="1" i="1" dirty="0" err="1">
                <a:solidFill>
                  <a:srgbClr val="00B050"/>
                </a:solidFill>
              </a:rPr>
              <a:t>拒绝平庸</a:t>
            </a:r>
            <a:endParaRPr lang="en-US" altLang="en-US" sz="2200" b="1" i="1" dirty="0">
              <a:solidFill>
                <a:srgbClr val="00B050"/>
              </a:solidFill>
            </a:endParaRPr>
          </a:p>
          <a:p>
            <a:pPr lvl="1"/>
            <a:r>
              <a:rPr lang="en-US" altLang="en-US" sz="2200" b="1" i="1" dirty="0">
                <a:solidFill>
                  <a:srgbClr val="FFFF00"/>
                </a:solidFill>
                <a:highlight>
                  <a:srgbClr val="808080"/>
                </a:highlight>
              </a:rPr>
              <a:t>14</a:t>
            </a:r>
            <a:r>
              <a:rPr lang="en-US" altLang="en-US" sz="2200" b="1" i="1" dirty="0">
                <a:solidFill>
                  <a:srgbClr val="00B050"/>
                </a:solidFill>
              </a:rPr>
              <a:t>    ## 13. </a:t>
            </a:r>
            <a:r>
              <a:rPr lang="en-US" altLang="en-US" sz="2200" b="1" i="1" dirty="0" err="1">
                <a:solidFill>
                  <a:srgbClr val="00B050"/>
                </a:solidFill>
              </a:rPr>
              <a:t>书呆子的复仇</a:t>
            </a:r>
            <a:endParaRPr lang="en-US" altLang="en-US" sz="2200" b="1" i="1" dirty="0">
              <a:solidFill>
                <a:srgbClr val="00B050"/>
              </a:solidFill>
            </a:endParaRPr>
          </a:p>
          <a:p>
            <a:pPr lvl="1"/>
            <a:r>
              <a:rPr lang="en-US" altLang="en-US" sz="2200" b="1" i="1" dirty="0">
                <a:solidFill>
                  <a:srgbClr val="FFFF00"/>
                </a:solidFill>
                <a:highlight>
                  <a:srgbClr val="808080"/>
                </a:highlight>
              </a:rPr>
              <a:t>15</a:t>
            </a:r>
            <a:r>
              <a:rPr lang="en-US" altLang="en-US" sz="2200" b="1" i="1" dirty="0">
                <a:solidFill>
                  <a:srgbClr val="00B050"/>
                </a:solidFill>
              </a:rPr>
              <a:t>    ## 14. </a:t>
            </a:r>
            <a:r>
              <a:rPr lang="en-US" altLang="en-US" sz="2200" b="1" i="1" dirty="0" err="1">
                <a:solidFill>
                  <a:srgbClr val="00B050"/>
                </a:solidFill>
              </a:rPr>
              <a:t>梦寐以求的编程语言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16</a:t>
            </a:r>
            <a:r>
              <a:rPr lang="en-US" altLang="en-US" sz="2200" b="1" i="1" dirty="0">
                <a:solidFill>
                  <a:srgbClr val="00B050"/>
                </a:solidFill>
              </a:rPr>
              <a:t>    ## 15. </a:t>
            </a:r>
            <a:r>
              <a:rPr lang="en-US" altLang="en-US" sz="2200" b="1" i="1" dirty="0" err="1">
                <a:solidFill>
                  <a:srgbClr val="00B050"/>
                </a:solidFill>
              </a:rPr>
              <a:t>设计与研究</a:t>
            </a:r>
            <a:endParaRPr lang="en-US" altLang="en-US" sz="22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solidFill>
                  <a:srgbClr val="002060"/>
                </a:solidFill>
              </a:rPr>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alt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a:t>
            </a:r>
            <a:endParaRPr kumimoji="0" lang="en-US" altLang="en-US" sz="1800" b="1" i="1" u="none" strike="noStrike" kern="1200" cap="none" spc="0" normalizeH="0" baseline="0" noProof="0" dirty="0">
              <a:ln>
                <a:noFill/>
              </a:ln>
              <a:solidFill>
                <a:srgbClr val="00B0F0"/>
              </a:solidFill>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0637E-E3BD-0184-65E4-85F97365F862}"/>
              </a:ext>
            </a:extLst>
          </p:cNvPr>
          <p:cNvSpPr>
            <a:spLocks noGrp="1"/>
          </p:cNvSpPr>
          <p:nvPr>
            <p:ph type="title"/>
          </p:nvPr>
        </p:nvSpPr>
        <p:spPr>
          <a:xfrm>
            <a:off x="609600" y="2934000"/>
            <a:ext cx="10972800" cy="1863000"/>
          </a:xfrm>
        </p:spPr>
        <p:txBody>
          <a:bodyPr/>
          <a:lstStyle/>
          <a:p>
            <a:r>
              <a:rPr lang="zh-CN" altLang="en-US" b="1" i="1" dirty="0"/>
              <a:t>作者的创业旅程到此为止了吗？</a:t>
            </a:r>
            <a:br>
              <a:rPr lang="en-US" altLang="zh-CN" b="1" i="1" dirty="0"/>
            </a:br>
            <a:r>
              <a:rPr lang="zh-CN" altLang="en-US" b="1" i="1" dirty="0"/>
              <a:t>并没有</a:t>
            </a:r>
          </a:p>
        </p:txBody>
      </p:sp>
    </p:spTree>
    <p:extLst>
      <p:ext uri="{BB962C8B-B14F-4D97-AF65-F5344CB8AC3E}">
        <p14:creationId xmlns:p14="http://schemas.microsoft.com/office/powerpoint/2010/main" val="4252269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a:t>
            </a:r>
            <a:r>
              <a:rPr lang="en-US" altLang="en-US" sz="2000" dirty="0"/>
              <a:t>(41</a:t>
            </a:r>
            <a:r>
              <a:rPr lang="zh-CN" altLang="en-US" sz="2000" dirty="0"/>
              <a:t>岁</a:t>
            </a:r>
            <a:r>
              <a:rPr lang="en-US" altLang="en-US" sz="2000" dirty="0"/>
              <a:t>)</a:t>
            </a:r>
            <a:r>
              <a:rPr lang="" altLang="en-US" sz="2000" dirty="0"/>
              <a:t>哈佛</a:t>
            </a:r>
            <a:r>
              <a:rPr lang="en-US" altLang="en-US" sz="2000" dirty="0" err="1"/>
              <a:t>大学</a:t>
            </a:r>
            <a:endParaRPr lang="en-US" altLang="en-US" sz="2000" dirty="0"/>
          </a:p>
          <a:p>
            <a:pPr marL="0" indent="0" algn="just">
              <a:buNone/>
            </a:pP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(41</a:t>
            </a:r>
            <a:r>
              <a:rPr lang="zh-CN" altLang="en-US" sz="2000" dirty="0"/>
              <a:t>岁</a:t>
            </a:r>
            <a:r>
              <a:rPr lang="en-US" altLang="en-US" sz="2000" dirty="0"/>
              <a:t>)举办</a:t>
            </a:r>
            <a:r>
              <a:rPr lang="en-US" altLang="en-US" sz="2000" b="1" i="1" dirty="0">
                <a:solidFill>
                  <a:srgbClr val="FF0000"/>
                </a:solidFill>
              </a:rPr>
              <a:t>创业夏令营</a:t>
            </a:r>
            <a:r>
              <a:rPr lang="en-US" altLang="en-US" sz="2000" dirty="0"/>
              <a:t>对入选的项目进行US$5000的资助</a:t>
            </a:r>
          </a:p>
          <a:p>
            <a:pPr marL="0" indent="0" algn="just">
              <a:buNone/>
            </a:pPr>
            <a:r>
              <a:rPr lang="" altLang="en-US" sz="2000" dirty="0"/>
              <a:t>3.2005</a:t>
            </a:r>
            <a:r>
              <a:rPr lang="en-US" altLang="en-US" sz="2000" dirty="0"/>
              <a:t>(41</a:t>
            </a:r>
            <a:r>
              <a:rPr lang="zh-CN" altLang="en-US" sz="2000" dirty="0"/>
              <a:t>岁</a:t>
            </a:r>
            <a:r>
              <a:rPr lang="en-US" altLang="en-US" sz="2000" dirty="0"/>
              <a:t>)</a:t>
            </a:r>
            <a:r>
              <a:rPr lang="en-US" altLang="en-US" sz="2000" dirty="0" err="1"/>
              <a:t>成立</a:t>
            </a:r>
            <a:r>
              <a:rPr lang="en-US" altLang="en-US" sz="2000" b="1" i="1" dirty="0" err="1">
                <a:solidFill>
                  <a:srgbClr val="FF0000"/>
                </a:solidFill>
              </a:rPr>
              <a:t>YC</a:t>
            </a:r>
            <a:r>
              <a:rPr lang="en-US" altLang="en-US" sz="2000" dirty="0" err="1"/>
              <a:t>公司</a:t>
            </a:r>
            <a:endParaRPr lang="en-US" altLang="en-US" sz="2000" dirty="0"/>
          </a:p>
          <a:p>
            <a:pPr marL="0" indent="0" algn="just">
              <a:buNone/>
            </a:pPr>
            <a:r>
              <a:rPr lang="en-US" altLang="en-US" sz="2000" dirty="0"/>
              <a:t>（</a:t>
            </a:r>
            <a:r>
              <a:rPr lang="en-US" altLang="en-US" sz="2000" b="1" i="1" dirty="0" err="1">
                <a:solidFill>
                  <a:srgbClr val="FF0000"/>
                </a:solidFill>
              </a:rPr>
              <a:t>创业公司孵化器</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p>
          <a:p>
            <a:pPr marL="0" indent="0" algn="just">
              <a:buNone/>
            </a:pPr>
            <a:r>
              <a:rPr lang="" altLang="en-US" sz="2000" dirty="0"/>
              <a:t>（1月和6月）</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b="1" i="1" dirty="0" err="1"/>
              <a:t>达成</a:t>
            </a:r>
            <a:r>
              <a:rPr lang="" altLang="en-US" sz="2000" b="1" i="1" dirty="0"/>
              <a:t>成就</a:t>
            </a:r>
            <a:r>
              <a:rPr lang="en-US" altLang="en-US" sz="2000" b="1" i="1" dirty="0"/>
              <a:t>：</a:t>
            </a:r>
            <a:r>
              <a:rPr lang="" altLang="en-US" sz="2000" b="1" i="1" dirty="0"/>
              <a:t>从独善其身到兼济天下</a:t>
            </a:r>
          </a:p>
        </p:txBody>
      </p:sp>
      <p:pic>
        <p:nvPicPr>
          <p:cNvPr id="4" name="Picture 3" descr="YC Top Companies"/>
          <p:cNvPicPr>
            <a:picLocks noChangeAspect="1"/>
          </p:cNvPicPr>
          <p:nvPr/>
        </p:nvPicPr>
        <p:blipFill>
          <a:blip r:embed="rId2"/>
          <a:stretch>
            <a:fillRect/>
          </a:stretch>
        </p:blipFill>
        <p:spPr>
          <a:xfrm>
            <a:off x="5612130" y="10785"/>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6251D-BC3E-EC86-378E-B3C8291290F0}"/>
              </a:ext>
            </a:extLst>
          </p:cNvPr>
          <p:cNvSpPr>
            <a:spLocks noGrp="1"/>
          </p:cNvSpPr>
          <p:nvPr>
            <p:ph type="title"/>
          </p:nvPr>
        </p:nvSpPr>
        <p:spPr>
          <a:xfrm>
            <a:off x="897600" y="477000"/>
            <a:ext cx="10094400" cy="4666362"/>
          </a:xfrm>
        </p:spPr>
        <p:txBody>
          <a:bodyPr/>
          <a:lstStyle/>
          <a:p>
            <a:pPr algn="l">
              <a:lnSpc>
                <a:spcPct val="150000"/>
              </a:lnSpc>
            </a:pPr>
            <a:r>
              <a:rPr lang="zh-CN" altLang="en-US" b="1" i="1" dirty="0"/>
              <a:t>八卦</a:t>
            </a:r>
            <a:br>
              <a:rPr lang="en-US" altLang="zh-CN" b="1" i="1" dirty="0"/>
            </a:br>
            <a:br>
              <a:rPr lang="en-US" altLang="zh-CN" sz="2400" b="1" i="1" dirty="0"/>
            </a:br>
            <a:r>
              <a:rPr lang="en-US" altLang="zh-CN" sz="2400" b="1" i="1" dirty="0"/>
              <a:t>	</a:t>
            </a:r>
            <a:r>
              <a:rPr lang="zh-CN" altLang="en-US" sz="2400" b="1" i="1" dirty="0"/>
              <a:t>前文只字未提</a:t>
            </a:r>
            <a:br>
              <a:rPr lang="en-US" altLang="zh-CN" sz="2400" b="1" i="1" dirty="0"/>
            </a:br>
            <a:r>
              <a:rPr lang="en-US" altLang="zh-CN" sz="2400" b="1" i="1" dirty="0"/>
              <a:t>	</a:t>
            </a:r>
            <a:r>
              <a:rPr lang="zh-CN" altLang="en-US" sz="2400" b="1" i="1" dirty="0"/>
              <a:t>作者的个人问题解决了没有？</a:t>
            </a:r>
            <a:br>
              <a:rPr lang="en-US" altLang="zh-CN" sz="2400" b="1" i="1" dirty="0"/>
            </a:br>
            <a:r>
              <a:rPr lang="en-US" altLang="zh-CN" sz="2400" b="1" i="1" dirty="0"/>
              <a:t>	</a:t>
            </a:r>
            <a:r>
              <a:rPr lang="zh-CN" altLang="en-US" sz="2400" b="1" i="1" dirty="0"/>
              <a:t>那时候作者多大了？</a:t>
            </a:r>
            <a:br>
              <a:rPr lang="en-US" altLang="zh-CN" sz="2400" b="1" i="1" dirty="0"/>
            </a:br>
            <a:br>
              <a:rPr lang="en-US" altLang="zh-CN" sz="2400" b="1" i="1" dirty="0"/>
            </a:br>
            <a:r>
              <a:rPr lang="en-US" altLang="zh-CN" sz="2400" b="1" i="1" dirty="0"/>
              <a:t>	2008</a:t>
            </a:r>
            <a:r>
              <a:rPr lang="zh-CN" altLang="en-US" sz="2400" b="1" i="1" dirty="0"/>
              <a:t>年</a:t>
            </a:r>
            <a:r>
              <a:rPr lang="en-US" altLang="zh-CN" sz="2400" b="1" i="1" dirty="0"/>
              <a:t>(44</a:t>
            </a:r>
            <a:r>
              <a:rPr lang="zh-CN" altLang="en-US" sz="2400" b="1" i="1" dirty="0"/>
              <a:t>岁</a:t>
            </a:r>
            <a:r>
              <a:rPr lang="en-US" altLang="zh-CN" sz="2400" b="1" i="1" dirty="0"/>
              <a:t>)</a:t>
            </a:r>
            <a:r>
              <a:rPr lang="zh-CN" altLang="en-US" sz="2400" b="1" i="1" dirty="0"/>
              <a:t>，他与</a:t>
            </a:r>
            <a:r>
              <a:rPr lang="en-US" altLang="zh-CN" sz="2400" b="1" i="1" dirty="0"/>
              <a:t>Y Combinator</a:t>
            </a:r>
            <a:r>
              <a:rPr lang="zh-CN" altLang="en-US" sz="2400" b="1" i="1" dirty="0"/>
              <a:t>的另一位创办者</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a:t>
            </a:r>
            <a:r>
              <a:rPr lang="en-US" altLang="zh-CN" sz="2400" b="1" i="1" dirty="0"/>
              <a:t>(Jessica Livingston)</a:t>
            </a:r>
            <a:r>
              <a:rPr lang="zh-CN" altLang="en-US" sz="2400" b="1" i="1" dirty="0"/>
              <a:t>结婚。</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利文斯顿著有</a:t>
            </a:r>
            <a:r>
              <a:rPr lang="en-US" altLang="zh-CN" sz="2400" b="1" i="1" dirty="0"/>
              <a:t>《FOUNDERS AT WORK》(2007.01)</a:t>
            </a:r>
            <a:endParaRPr lang="zh-CN" altLang="en-US" sz="2400" b="1" i="1" dirty="0"/>
          </a:p>
        </p:txBody>
      </p:sp>
      <p:pic>
        <p:nvPicPr>
          <p:cNvPr id="5" name="图片 4">
            <a:extLst>
              <a:ext uri="{FF2B5EF4-FFF2-40B4-BE49-F238E27FC236}">
                <a16:creationId xmlns:a16="http://schemas.microsoft.com/office/drawing/2014/main" id="{1FD50E7D-BB81-B4A7-020A-02C5DA025BA8}"/>
              </a:ext>
            </a:extLst>
          </p:cNvPr>
          <p:cNvPicPr>
            <a:picLocks noChangeAspect="1"/>
          </p:cNvPicPr>
          <p:nvPr/>
        </p:nvPicPr>
        <p:blipFill>
          <a:blip r:embed="rId2"/>
          <a:stretch>
            <a:fillRect/>
          </a:stretch>
        </p:blipFill>
        <p:spPr>
          <a:xfrm>
            <a:off x="6096000" y="483825"/>
            <a:ext cx="4953000" cy="3305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a:extLst>
              <a:ext uri="{FF2B5EF4-FFF2-40B4-BE49-F238E27FC236}">
                <a16:creationId xmlns:a16="http://schemas.microsoft.com/office/drawing/2014/main" id="{FD8E973B-82ED-7AB3-A2C8-AEC07461488A}"/>
              </a:ext>
            </a:extLst>
          </p:cNvPr>
          <p:cNvPicPr>
            <a:picLocks noChangeAspect="1"/>
          </p:cNvPicPr>
          <p:nvPr/>
        </p:nvPicPr>
        <p:blipFill>
          <a:blip r:embed="rId3"/>
          <a:stretch>
            <a:fillRect/>
          </a:stretch>
        </p:blipFill>
        <p:spPr>
          <a:xfrm>
            <a:off x="10056000" y="4092512"/>
            <a:ext cx="1208284" cy="1825202"/>
          </a:xfrm>
          <a:prstGeom prst="rect">
            <a:avLst/>
          </a:prstGeom>
        </p:spPr>
      </p:pic>
    </p:spTree>
    <p:extLst>
      <p:ext uri="{BB962C8B-B14F-4D97-AF65-F5344CB8AC3E}">
        <p14:creationId xmlns:p14="http://schemas.microsoft.com/office/powerpoint/2010/main" val="4108882934"/>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811200" y="2062480"/>
            <a:ext cx="10972800" cy="2989580"/>
          </a:xfrm>
        </p:spPr>
        <p:txBody>
          <a:bodyPr/>
          <a:lstStyle/>
          <a:p>
            <a:pPr marL="0" indent="0">
              <a:lnSpc>
                <a:spcPct val="150000"/>
              </a:lnSpc>
              <a:buNone/>
            </a:pPr>
            <a:r>
              <a:rPr lang="" altLang="en-US" b="1" i="1" dirty="0"/>
              <a:t>-  </a:t>
            </a:r>
            <a:r>
              <a:rPr lang="en-US" altLang="en-US" b="1" i="1" dirty="0"/>
              <a:t>1.  </a:t>
            </a:r>
            <a:r>
              <a:rPr lang="" altLang="en-US" b="1" i="1" dirty="0"/>
              <a:t>为什么</a:t>
            </a:r>
            <a:r>
              <a:rPr lang="en-US" altLang="en-US" b="1" i="1" dirty="0" err="1"/>
              <a:t>这个PPT</a:t>
            </a:r>
            <a:r>
              <a:rPr lang="" altLang="en-US" b="1" i="1" dirty="0"/>
              <a:t>制作得这么</a:t>
            </a:r>
            <a:r>
              <a:rPr lang="en-US" altLang="en-US" b="1" i="1" dirty="0" err="1"/>
              <a:t>简陋</a:t>
            </a:r>
            <a:r>
              <a:rPr lang="en-US" altLang="en-US" b="1" i="1" dirty="0"/>
              <a:t>？</a:t>
            </a:r>
          </a:p>
          <a:p>
            <a:pPr marL="0" indent="0">
              <a:lnSpc>
                <a:spcPct val="150000"/>
              </a:lnSpc>
              <a:buNone/>
            </a:pPr>
            <a:r>
              <a:rPr lang="en-US" altLang="en-US" b="1" i="1" dirty="0">
                <a:solidFill>
                  <a:schemeClr val="bg2"/>
                </a:solidFill>
              </a:rPr>
              <a:t>	</a:t>
            </a:r>
            <a:r>
              <a:rPr lang="en-US" altLang="en-US" sz="2800" i="1" dirty="0" err="1">
                <a:solidFill>
                  <a:schemeClr val="bg2"/>
                </a:solidFill>
              </a:rPr>
              <a:t>本人PPT</a:t>
            </a:r>
            <a:r>
              <a:rPr lang="zh-CN" altLang="en-US" sz="2800" i="1" dirty="0">
                <a:solidFill>
                  <a:schemeClr val="bg2"/>
                </a:solidFill>
              </a:rPr>
              <a:t>制作</a:t>
            </a:r>
            <a:r>
              <a:rPr lang="en-US" altLang="en-US" sz="2800" i="1" dirty="0" err="1">
                <a:solidFill>
                  <a:schemeClr val="bg2"/>
                </a:solidFill>
              </a:rPr>
              <a:t>水平</a:t>
            </a:r>
            <a:r>
              <a:rPr lang="zh-CN" altLang="en-US" sz="2800" i="1" dirty="0">
                <a:solidFill>
                  <a:schemeClr val="bg2"/>
                </a:solidFill>
              </a:rPr>
              <a:t>不高</a:t>
            </a:r>
            <a:endParaRPr lang="en-US" altLang="en-US" sz="2800" i="1" dirty="0">
              <a:solidFill>
                <a:schemeClr val="bg2"/>
              </a:solidFill>
            </a:endParaRPr>
          </a:p>
          <a:p>
            <a:pPr marL="0" indent="0">
              <a:lnSpc>
                <a:spcPct val="150000"/>
              </a:lnSpc>
              <a:buNone/>
            </a:pPr>
            <a:r>
              <a:rPr lang="en-US" altLang="en-US" sz="2800" i="1" dirty="0">
                <a:solidFill>
                  <a:schemeClr val="bg2"/>
                </a:solidFill>
              </a:rPr>
              <a:t>	</a:t>
            </a:r>
            <a:r>
              <a:rPr lang="en-US" altLang="en-US" sz="2800" i="1" dirty="0" err="1">
                <a:solidFill>
                  <a:schemeClr val="bg2"/>
                </a:solidFill>
              </a:rPr>
              <a:t>下一步打算</a:t>
            </a:r>
            <a:r>
              <a:rPr lang="" altLang="en-US" sz="2800" i="1" dirty="0">
                <a:solidFill>
                  <a:schemeClr val="bg2"/>
                </a:solidFill>
              </a:rPr>
              <a:t>：提升PPT制作水平，学习</a:t>
            </a:r>
            <a:r>
              <a:rPr lang="en-US" altLang="en-US" sz="2800" i="1" dirty="0" err="1">
                <a:solidFill>
                  <a:schemeClr val="bg2"/>
                </a:solidFill>
              </a:rPr>
              <a:t>使用Latex</a:t>
            </a:r>
            <a:r>
              <a:rPr lang="" altLang="en-US" sz="2800" i="1" dirty="0">
                <a:solidFill>
                  <a:schemeClr val="bg2"/>
                </a:solidFill>
              </a:rPr>
              <a:t>优化排版</a:t>
            </a:r>
            <a:endParaRPr lang="en-US" altLang="en-US" b="1" i="1" dirty="0">
              <a:solidFill>
                <a:schemeClr val="bg2"/>
              </a:solidFill>
            </a:endParaRPr>
          </a:p>
          <a:p>
            <a:pPr marL="0" indent="0">
              <a:lnSpc>
                <a:spcPct val="150000"/>
              </a:lnSpc>
              <a:buNone/>
            </a:pPr>
            <a:r>
              <a:rPr lang="" altLang="en-US" b="1" i="1" dirty="0"/>
              <a:t>-  </a:t>
            </a:r>
            <a:r>
              <a:rPr lang="en-US" altLang="en-US" b="1" i="1" dirty="0"/>
              <a:t>2.  </a:t>
            </a:r>
            <a:r>
              <a:rPr lang="" altLang="en-US" b="1" i="1" dirty="0"/>
              <a:t>你讲得</a:t>
            </a:r>
            <a:r>
              <a:rPr lang="en-US" altLang="en-US" b="1" i="1" dirty="0" err="1"/>
              <a:t>这个书我们不想</a:t>
            </a:r>
            <a:r>
              <a:rPr lang="zh-CN" altLang="en-US" b="1" i="1" dirty="0"/>
              <a:t>听</a:t>
            </a:r>
            <a:r>
              <a:rPr lang="en-US" altLang="en-US" b="1" i="1" dirty="0" err="1"/>
              <a:t>也不想</a:t>
            </a:r>
            <a:r>
              <a:rPr lang="zh-CN" altLang="en-US" b="1" i="1" dirty="0"/>
              <a:t>看</a:t>
            </a:r>
            <a:r>
              <a:rPr lang="en-US" altLang="en-US" b="1" i="1" dirty="0"/>
              <a:t>？</a:t>
            </a:r>
          </a:p>
          <a:p>
            <a:pPr marL="0" indent="0">
              <a:lnSpc>
                <a:spcPct val="150000"/>
              </a:lnSpc>
              <a:buNone/>
            </a:pPr>
            <a:r>
              <a:rPr lang="en-US" altLang="en-US" sz="2800" b="1" i="1" dirty="0">
                <a:solidFill>
                  <a:schemeClr val="bg2"/>
                </a:solidFill>
              </a:rPr>
              <a:t>	</a:t>
            </a:r>
            <a:r>
              <a:rPr lang="en-US" altLang="en-US" sz="2800" i="1" dirty="0" err="1">
                <a:solidFill>
                  <a:schemeClr val="bg2"/>
                </a:solidFill>
              </a:rPr>
              <a:t>没有选择</a:t>
            </a:r>
            <a:r>
              <a:rPr lang="" altLang="en-US" sz="2800" i="1" dirty="0">
                <a:solidFill>
                  <a:schemeClr val="bg2"/>
                </a:solidFill>
              </a:rPr>
              <a:t>受众面广的</a:t>
            </a:r>
            <a:r>
              <a:rPr lang="en-US" altLang="en-US" sz="2800" i="1" dirty="0" err="1">
                <a:solidFill>
                  <a:schemeClr val="bg2"/>
                </a:solidFill>
              </a:rPr>
              <a:t>书籍进行讲解，深表歉意</a:t>
            </a:r>
            <a:endParaRPr lang="en-US" altLang="en-US" sz="2800" i="1" dirty="0">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4C1E2C-9A99-A669-EA5E-10839A94D1B6}"/>
              </a:ext>
            </a:extLst>
          </p:cNvPr>
          <p:cNvSpPr/>
          <p:nvPr/>
        </p:nvSpPr>
        <p:spPr>
          <a:xfrm>
            <a:off x="-312000" y="909000"/>
            <a:ext cx="11232000" cy="597600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386674D-B485-478A-2AD5-6147F5DFC85D}"/>
              </a:ext>
            </a:extLst>
          </p:cNvPr>
          <p:cNvPicPr>
            <a:picLocks noChangeAspect="1"/>
          </p:cNvPicPr>
          <p:nvPr/>
        </p:nvPicPr>
        <p:blipFill>
          <a:blip r:embed="rId2"/>
          <a:stretch>
            <a:fillRect/>
          </a:stretch>
        </p:blipFill>
        <p:spPr>
          <a:xfrm>
            <a:off x="4224000" y="1945016"/>
            <a:ext cx="1678767" cy="1829177"/>
          </a:xfrm>
          <a:prstGeom prst="rect">
            <a:avLst/>
          </a:prstGeom>
        </p:spPr>
      </p:pic>
      <p:sp>
        <p:nvSpPr>
          <p:cNvPr id="24" name="矩形: 圆角 23">
            <a:extLst>
              <a:ext uri="{FF2B5EF4-FFF2-40B4-BE49-F238E27FC236}">
                <a16:creationId xmlns:a16="http://schemas.microsoft.com/office/drawing/2014/main" id="{8C15701A-25D2-48D6-2E4C-16128C202375}"/>
              </a:ext>
            </a:extLst>
          </p:cNvPr>
          <p:cNvSpPr/>
          <p:nvPr/>
        </p:nvSpPr>
        <p:spPr>
          <a:xfrm>
            <a:off x="7954916" y="3717000"/>
            <a:ext cx="2749084" cy="3744000"/>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704002-957B-5C23-4912-9D51823A8B66}"/>
              </a:ext>
            </a:extLst>
          </p:cNvPr>
          <p:cNvSpPr/>
          <p:nvPr/>
        </p:nvSpPr>
        <p:spPr>
          <a:xfrm>
            <a:off x="0" y="-243000"/>
            <a:ext cx="3960000" cy="1152000"/>
          </a:xfrm>
          <a:custGeom>
            <a:avLst/>
            <a:gdLst>
              <a:gd name="connsiteX0" fmla="*/ 0 w 3960000"/>
              <a:gd name="connsiteY0" fmla="*/ 0 h 2016000"/>
              <a:gd name="connsiteX1" fmla="*/ 3960000 w 3960000"/>
              <a:gd name="connsiteY1" fmla="*/ 0 h 2016000"/>
              <a:gd name="connsiteX2" fmla="*/ 3960000 w 3960000"/>
              <a:gd name="connsiteY2" fmla="*/ 2016000 h 2016000"/>
              <a:gd name="connsiteX3" fmla="*/ 0 w 3960000"/>
              <a:gd name="connsiteY3" fmla="*/ 2016000 h 2016000"/>
              <a:gd name="connsiteX4" fmla="*/ 0 w 3960000"/>
              <a:gd name="connsiteY4" fmla="*/ 0 h 2016000"/>
              <a:gd name="connsiteX0" fmla="*/ 0 w 3960000"/>
              <a:gd name="connsiteY0" fmla="*/ 19050 h 2035050"/>
              <a:gd name="connsiteX1" fmla="*/ 2645550 w 3960000"/>
              <a:gd name="connsiteY1" fmla="*/ 0 h 2035050"/>
              <a:gd name="connsiteX2" fmla="*/ 3960000 w 3960000"/>
              <a:gd name="connsiteY2" fmla="*/ 2035050 h 2035050"/>
              <a:gd name="connsiteX3" fmla="*/ 0 w 3960000"/>
              <a:gd name="connsiteY3" fmla="*/ 2035050 h 2035050"/>
              <a:gd name="connsiteX4" fmla="*/ 0 w 3960000"/>
              <a:gd name="connsiteY4" fmla="*/ 19050 h 203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2035050">
                <a:moveTo>
                  <a:pt x="0" y="19050"/>
                </a:moveTo>
                <a:lnTo>
                  <a:pt x="2645550" y="0"/>
                </a:lnTo>
                <a:lnTo>
                  <a:pt x="3960000" y="2035050"/>
                </a:lnTo>
                <a:lnTo>
                  <a:pt x="0" y="2035050"/>
                </a:lnTo>
                <a:lnTo>
                  <a:pt x="0" y="1905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63E8E2B-0CE0-AD52-AC89-32593496E9B4}"/>
              </a:ext>
            </a:extLst>
          </p:cNvPr>
          <p:cNvSpPr>
            <a:spLocks noGrp="1"/>
          </p:cNvSpPr>
          <p:nvPr>
            <p:ph type="title"/>
          </p:nvPr>
        </p:nvSpPr>
        <p:spPr>
          <a:xfrm>
            <a:off x="249600" y="55788"/>
            <a:ext cx="2678400" cy="850362"/>
          </a:xfrm>
          <a:noFill/>
        </p:spPr>
        <p:txBody>
          <a:bodyPr/>
          <a:lstStyle/>
          <a:p>
            <a:r>
              <a:rPr lang="zh-CN" altLang="en-US" b="1" i="1" dirty="0">
                <a:solidFill>
                  <a:schemeClr val="bg1"/>
                </a:solidFill>
              </a:rPr>
              <a:t>书籍版本</a:t>
            </a:r>
            <a:endParaRPr lang="zh-CN" altLang="en-US" dirty="0">
              <a:solidFill>
                <a:schemeClr val="bg1"/>
              </a:solidFill>
            </a:endParaRPr>
          </a:p>
        </p:txBody>
      </p:sp>
      <p:graphicFrame>
        <p:nvGraphicFramePr>
          <p:cNvPr id="16" name="表格 15">
            <a:extLst>
              <a:ext uri="{FF2B5EF4-FFF2-40B4-BE49-F238E27FC236}">
                <a16:creationId xmlns:a16="http://schemas.microsoft.com/office/drawing/2014/main" id="{6A64FC1B-4EF9-364C-CCDB-DDAFB0F65F7D}"/>
              </a:ext>
            </a:extLst>
          </p:cNvPr>
          <p:cNvGraphicFramePr>
            <a:graphicFrameLocks noGrp="1"/>
          </p:cNvGraphicFramePr>
          <p:nvPr>
            <p:extLst>
              <p:ext uri="{D42A27DB-BD31-4B8C-83A1-F6EECF244321}">
                <p14:modId xmlns:p14="http://schemas.microsoft.com/office/powerpoint/2010/main" val="2126703648"/>
              </p:ext>
            </p:extLst>
          </p:nvPr>
        </p:nvGraphicFramePr>
        <p:xfrm>
          <a:off x="48000" y="6422100"/>
          <a:ext cx="7704000" cy="370840"/>
        </p:xfrm>
        <a:graphic>
          <a:graphicData uri="http://schemas.openxmlformats.org/drawingml/2006/table">
            <a:tbl>
              <a:tblPr firstRow="1" bandRow="1">
                <a:tableStyleId>{5C22544A-7EE6-4342-B048-85BDC9FD1C3A}</a:tableStyleId>
              </a:tblPr>
              <a:tblGrid>
                <a:gridCol w="1926000">
                  <a:extLst>
                    <a:ext uri="{9D8B030D-6E8A-4147-A177-3AD203B41FA5}">
                      <a16:colId xmlns:a16="http://schemas.microsoft.com/office/drawing/2014/main" val="240211334"/>
                    </a:ext>
                  </a:extLst>
                </a:gridCol>
                <a:gridCol w="1926000">
                  <a:extLst>
                    <a:ext uri="{9D8B030D-6E8A-4147-A177-3AD203B41FA5}">
                      <a16:colId xmlns:a16="http://schemas.microsoft.com/office/drawing/2014/main" val="2231268256"/>
                    </a:ext>
                  </a:extLst>
                </a:gridCol>
                <a:gridCol w="1926000">
                  <a:extLst>
                    <a:ext uri="{9D8B030D-6E8A-4147-A177-3AD203B41FA5}">
                      <a16:colId xmlns:a16="http://schemas.microsoft.com/office/drawing/2014/main" val="1922373104"/>
                    </a:ext>
                  </a:extLst>
                </a:gridCol>
                <a:gridCol w="1926000">
                  <a:extLst>
                    <a:ext uri="{9D8B030D-6E8A-4147-A177-3AD203B41FA5}">
                      <a16:colId xmlns:a16="http://schemas.microsoft.com/office/drawing/2014/main" val="2944573887"/>
                    </a:ext>
                  </a:extLst>
                </a:gridCol>
              </a:tblGrid>
              <a:tr h="370840">
                <a:tc>
                  <a:txBody>
                    <a:bodyPr/>
                    <a:lstStyle/>
                    <a:p>
                      <a:pPr algn="ctr"/>
                      <a:r>
                        <a:rPr lang="zh-CN" altLang="en-US" dirty="0"/>
                        <a:t>中译初版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zh-CN" altLang="en-US" dirty="0"/>
                        <a:t>原版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en-US" altLang="zh-CN" dirty="0"/>
                        <a:t>10</a:t>
                      </a:r>
                      <a:r>
                        <a:rPr lang="zh-CN" altLang="en-US" dirty="0"/>
                        <a:t>万册中译纪念</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zh-CN" altLang="en-US" dirty="0"/>
                        <a:t>中译再版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extLst>
                  <a:ext uri="{0D108BD9-81ED-4DB2-BD59-A6C34878D82A}">
                    <a16:rowId xmlns:a16="http://schemas.microsoft.com/office/drawing/2014/main" val="1109035888"/>
                  </a:ext>
                </a:extLst>
              </a:tr>
            </a:tbl>
          </a:graphicData>
        </a:graphic>
      </p:graphicFrame>
      <p:sp>
        <p:nvSpPr>
          <p:cNvPr id="17" name="文本框 16">
            <a:extLst>
              <a:ext uri="{FF2B5EF4-FFF2-40B4-BE49-F238E27FC236}">
                <a16:creationId xmlns:a16="http://schemas.microsoft.com/office/drawing/2014/main" id="{8FE157E2-1075-2ACC-B651-CFA6EB3132CF}"/>
              </a:ext>
            </a:extLst>
          </p:cNvPr>
          <p:cNvSpPr txBox="1"/>
          <p:nvPr/>
        </p:nvSpPr>
        <p:spPr>
          <a:xfrm>
            <a:off x="8112000" y="4057138"/>
            <a:ext cx="2408762" cy="2539862"/>
          </a:xfrm>
          <a:prstGeom prst="rect">
            <a:avLst/>
          </a:prstGeom>
          <a:noFill/>
        </p:spPr>
        <p:txBody>
          <a:bodyPr wrap="square" rtlCol="0">
            <a:spAutoFit/>
          </a:bodyPr>
          <a:lstStyle/>
          <a:p>
            <a:pPr algn="just">
              <a:lnSpc>
                <a:spcPct val="150000"/>
              </a:lnSpc>
            </a:pPr>
            <a:r>
              <a:rPr lang="zh-CN" altLang="en-US" b="1" i="1" dirty="0"/>
              <a:t>   </a:t>
            </a:r>
            <a:r>
              <a:rPr lang="zh-CN" altLang="en-US" b="1" i="1" u="sng" dirty="0"/>
              <a:t>封面图片是什么？</a:t>
            </a:r>
            <a:endParaRPr lang="en-US" altLang="zh-CN" b="1" i="1" u="sng" dirty="0"/>
          </a:p>
          <a:p>
            <a:pPr algn="just">
              <a:lnSpc>
                <a:spcPct val="150000"/>
              </a:lnSpc>
            </a:pPr>
            <a:endParaRPr lang="en-US" altLang="zh-CN" b="1" i="1" dirty="0"/>
          </a:p>
          <a:p>
            <a:pPr algn="just">
              <a:lnSpc>
                <a:spcPct val="150000"/>
              </a:lnSpc>
            </a:pPr>
            <a:r>
              <a:rPr lang="en-US" altLang="zh-CN" b="1" i="1" dirty="0">
                <a:solidFill>
                  <a:schemeClr val="bg2"/>
                </a:solidFill>
              </a:rPr>
              <a:t>  </a:t>
            </a:r>
            <a:r>
              <a:rPr lang="en-US" altLang="zh-CN" b="1" i="1" u="sng" dirty="0">
                <a:solidFill>
                  <a:schemeClr val="bg2"/>
                </a:solidFill>
              </a:rPr>
              <a:t>1563</a:t>
            </a:r>
            <a:r>
              <a:rPr lang="zh-CN" altLang="en-US" b="1" i="1" u="sng" dirty="0">
                <a:solidFill>
                  <a:schemeClr val="bg2"/>
                </a:solidFill>
              </a:rPr>
              <a:t>年，法兰德斯画家</a:t>
            </a:r>
            <a:r>
              <a:rPr lang="en-US" altLang="zh-CN" b="1" i="1" u="sng" dirty="0">
                <a:solidFill>
                  <a:schemeClr val="bg2"/>
                </a:solidFill>
              </a:rPr>
              <a:t>Pieter Bruegel</a:t>
            </a:r>
            <a:r>
              <a:rPr lang="zh-CN" altLang="en-US" b="1" i="1" u="sng" dirty="0">
                <a:solidFill>
                  <a:schemeClr val="bg2"/>
                </a:solidFill>
              </a:rPr>
              <a:t>的油画</a:t>
            </a:r>
            <a:r>
              <a:rPr lang="en-US" altLang="zh-CN" b="1" i="1" u="sng" dirty="0">
                <a:solidFill>
                  <a:schemeClr val="bg2"/>
                </a:solidFill>
              </a:rPr>
              <a:t>《</a:t>
            </a:r>
            <a:r>
              <a:rPr lang="zh-CN" altLang="en-US" b="1" i="1" u="sng" dirty="0">
                <a:solidFill>
                  <a:schemeClr val="tx2"/>
                </a:solidFill>
              </a:rPr>
              <a:t>巴别塔</a:t>
            </a:r>
            <a:r>
              <a:rPr lang="en-US" altLang="zh-CN" b="1" i="1" u="sng" dirty="0">
                <a:solidFill>
                  <a:schemeClr val="bg2"/>
                </a:solidFill>
              </a:rPr>
              <a:t>》(Tower of Babel)</a:t>
            </a:r>
          </a:p>
        </p:txBody>
      </p:sp>
      <p:pic>
        <p:nvPicPr>
          <p:cNvPr id="23" name="图形 22" descr="问题 纯色填充">
            <a:extLst>
              <a:ext uri="{FF2B5EF4-FFF2-40B4-BE49-F238E27FC236}">
                <a16:creationId xmlns:a16="http://schemas.microsoft.com/office/drawing/2014/main" id="{9871B97D-0B31-8C1E-057C-DC67D2D6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8000" y="3933000"/>
            <a:ext cx="683199" cy="683199"/>
          </a:xfrm>
          <a:prstGeom prst="rect">
            <a:avLst/>
          </a:prstGeom>
        </p:spPr>
      </p:pic>
      <p:graphicFrame>
        <p:nvGraphicFramePr>
          <p:cNvPr id="44" name="表格 43">
            <a:extLst>
              <a:ext uri="{FF2B5EF4-FFF2-40B4-BE49-F238E27FC236}">
                <a16:creationId xmlns:a16="http://schemas.microsoft.com/office/drawing/2014/main" id="{123AC210-BEAB-0054-9A67-137880ECC0C6}"/>
              </a:ext>
            </a:extLst>
          </p:cNvPr>
          <p:cNvGraphicFramePr>
            <a:graphicFrameLocks noGrp="1"/>
          </p:cNvGraphicFramePr>
          <p:nvPr>
            <p:extLst>
              <p:ext uri="{D42A27DB-BD31-4B8C-83A1-F6EECF244321}">
                <p14:modId xmlns:p14="http://schemas.microsoft.com/office/powerpoint/2010/main" val="3373330828"/>
              </p:ext>
            </p:extLst>
          </p:nvPr>
        </p:nvGraphicFramePr>
        <p:xfrm>
          <a:off x="4054303" y="-1377"/>
          <a:ext cx="3111769" cy="1918377"/>
        </p:xfrm>
        <a:graphic>
          <a:graphicData uri="http://schemas.openxmlformats.org/drawingml/2006/table">
            <a:tbl>
              <a:tblPr firstRow="1" bandRow="1">
                <a:tableStyleId>{5C22544A-7EE6-4342-B048-85BDC9FD1C3A}</a:tableStyleId>
              </a:tblPr>
              <a:tblGrid>
                <a:gridCol w="3111769">
                  <a:extLst>
                    <a:ext uri="{9D8B030D-6E8A-4147-A177-3AD203B41FA5}">
                      <a16:colId xmlns:a16="http://schemas.microsoft.com/office/drawing/2014/main" val="3222027261"/>
                    </a:ext>
                  </a:extLst>
                </a:gridCol>
              </a:tblGrid>
              <a:tr h="1552617">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a:stretch>
                    </a:blipFill>
                  </a:tcPr>
                </a:tc>
                <a:extLst>
                  <a:ext uri="{0D108BD9-81ED-4DB2-BD59-A6C34878D82A}">
                    <a16:rowId xmlns:a16="http://schemas.microsoft.com/office/drawing/2014/main" val="4283896180"/>
                  </a:ext>
                </a:extLst>
              </a:tr>
              <a:tr h="282282">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0485436"/>
                  </a:ext>
                </a:extLst>
              </a:tr>
            </a:tbl>
          </a:graphicData>
        </a:graphic>
      </p:graphicFrame>
      <p:graphicFrame>
        <p:nvGraphicFramePr>
          <p:cNvPr id="45" name="表格 44">
            <a:extLst>
              <a:ext uri="{FF2B5EF4-FFF2-40B4-BE49-F238E27FC236}">
                <a16:creationId xmlns:a16="http://schemas.microsoft.com/office/drawing/2014/main" id="{26C4365D-EF01-795C-07FF-C57A85BAA43B}"/>
              </a:ext>
            </a:extLst>
          </p:cNvPr>
          <p:cNvGraphicFramePr>
            <a:graphicFrameLocks noGrp="1"/>
          </p:cNvGraphicFramePr>
          <p:nvPr>
            <p:extLst>
              <p:ext uri="{D42A27DB-BD31-4B8C-83A1-F6EECF244321}">
                <p14:modId xmlns:p14="http://schemas.microsoft.com/office/powerpoint/2010/main" val="2981432332"/>
              </p:ext>
            </p:extLst>
          </p:nvPr>
        </p:nvGraphicFramePr>
        <p:xfrm>
          <a:off x="5875567" y="488195"/>
          <a:ext cx="3388433" cy="2076805"/>
        </p:xfrm>
        <a:graphic>
          <a:graphicData uri="http://schemas.openxmlformats.org/drawingml/2006/table">
            <a:tbl>
              <a:tblPr firstRow="1" bandRow="1">
                <a:tableStyleId>{5C22544A-7EE6-4342-B048-85BDC9FD1C3A}</a:tableStyleId>
              </a:tblPr>
              <a:tblGrid>
                <a:gridCol w="3388433">
                  <a:extLst>
                    <a:ext uri="{9D8B030D-6E8A-4147-A177-3AD203B41FA5}">
                      <a16:colId xmlns:a16="http://schemas.microsoft.com/office/drawing/2014/main" val="4274809208"/>
                    </a:ext>
                  </a:extLst>
                </a:gridCol>
              </a:tblGrid>
              <a:tr h="1753275">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6"/>
                      <a:srcRect/>
                      <a:stretch>
                        <a:fillRect/>
                      </a:stretch>
                    </a:blipFill>
                  </a:tcPr>
                </a:tc>
                <a:extLst>
                  <a:ext uri="{0D108BD9-81ED-4DB2-BD59-A6C34878D82A}">
                    <a16:rowId xmlns:a16="http://schemas.microsoft.com/office/drawing/2014/main" val="3741229577"/>
                  </a:ext>
                </a:extLst>
              </a:tr>
              <a:tr h="318764">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aphicFrame>
        <p:nvGraphicFramePr>
          <p:cNvPr id="46" name="表格 45">
            <a:extLst>
              <a:ext uri="{FF2B5EF4-FFF2-40B4-BE49-F238E27FC236}">
                <a16:creationId xmlns:a16="http://schemas.microsoft.com/office/drawing/2014/main" id="{D3945170-6376-0A99-F801-4786E9486728}"/>
              </a:ext>
            </a:extLst>
          </p:cNvPr>
          <p:cNvGraphicFramePr>
            <a:graphicFrameLocks noGrp="1"/>
          </p:cNvGraphicFramePr>
          <p:nvPr>
            <p:extLst>
              <p:ext uri="{D42A27DB-BD31-4B8C-83A1-F6EECF244321}">
                <p14:modId xmlns:p14="http://schemas.microsoft.com/office/powerpoint/2010/main" val="6477720"/>
              </p:ext>
            </p:extLst>
          </p:nvPr>
        </p:nvGraphicFramePr>
        <p:xfrm>
          <a:off x="7921773" y="1065484"/>
          <a:ext cx="4294227" cy="2579516"/>
        </p:xfrm>
        <a:graphic>
          <a:graphicData uri="http://schemas.openxmlformats.org/drawingml/2006/table">
            <a:tbl>
              <a:tblPr firstRow="1" bandRow="1">
                <a:tableStyleId>{5C22544A-7EE6-4342-B048-85BDC9FD1C3A}</a:tableStyleId>
              </a:tblPr>
              <a:tblGrid>
                <a:gridCol w="4294227">
                  <a:extLst>
                    <a:ext uri="{9D8B030D-6E8A-4147-A177-3AD203B41FA5}">
                      <a16:colId xmlns:a16="http://schemas.microsoft.com/office/drawing/2014/main" val="4274809208"/>
                    </a:ext>
                  </a:extLst>
                </a:gridCol>
              </a:tblGrid>
              <a:tr h="2189969">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7"/>
                      <a:srcRect/>
                      <a:stretch>
                        <a:fillRect/>
                      </a:stretch>
                    </a:blipFill>
                  </a:tcPr>
                </a:tc>
                <a:extLst>
                  <a:ext uri="{0D108BD9-81ED-4DB2-BD59-A6C34878D82A}">
                    <a16:rowId xmlns:a16="http://schemas.microsoft.com/office/drawing/2014/main" val="3741229577"/>
                  </a:ext>
                </a:extLst>
              </a:tr>
              <a:tr h="389547">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pSp>
        <p:nvGrpSpPr>
          <p:cNvPr id="15" name="组合 14">
            <a:extLst>
              <a:ext uri="{FF2B5EF4-FFF2-40B4-BE49-F238E27FC236}">
                <a16:creationId xmlns:a16="http://schemas.microsoft.com/office/drawing/2014/main" id="{E85CE48E-F2CF-36B2-67F4-C555514E7EB7}"/>
              </a:ext>
            </a:extLst>
          </p:cNvPr>
          <p:cNvGrpSpPr/>
          <p:nvPr/>
        </p:nvGrpSpPr>
        <p:grpSpPr>
          <a:xfrm>
            <a:off x="56885" y="3750320"/>
            <a:ext cx="7808065" cy="2643764"/>
            <a:chOff x="3968746" y="3933000"/>
            <a:chExt cx="8119115" cy="2749084"/>
          </a:xfrm>
        </p:grpSpPr>
        <p:pic>
          <p:nvPicPr>
            <p:cNvPr id="14" name="图片 13">
              <a:extLst>
                <a:ext uri="{FF2B5EF4-FFF2-40B4-BE49-F238E27FC236}">
                  <a16:creationId xmlns:a16="http://schemas.microsoft.com/office/drawing/2014/main" id="{10E9C6CD-9663-36B0-09A7-2A34C5B15A4A}"/>
                </a:ext>
              </a:extLst>
            </p:cNvPr>
            <p:cNvPicPr>
              <a:picLocks noChangeAspect="1"/>
            </p:cNvPicPr>
            <p:nvPr/>
          </p:nvPicPr>
          <p:blipFill>
            <a:blip r:embed="rId8"/>
            <a:stretch>
              <a:fillRect/>
            </a:stretch>
          </p:blipFill>
          <p:spPr>
            <a:xfrm>
              <a:off x="5578916" y="3933000"/>
              <a:ext cx="2749084" cy="2749084"/>
            </a:xfrm>
            <a:prstGeom prst="rect">
              <a:avLst/>
            </a:prstGeom>
          </p:spPr>
        </p:pic>
        <p:pic>
          <p:nvPicPr>
            <p:cNvPr id="8" name="图片 7">
              <a:extLst>
                <a:ext uri="{FF2B5EF4-FFF2-40B4-BE49-F238E27FC236}">
                  <a16:creationId xmlns:a16="http://schemas.microsoft.com/office/drawing/2014/main" id="{5CF0E000-1255-7E56-90BD-DF08351226A9}"/>
                </a:ext>
              </a:extLst>
            </p:cNvPr>
            <p:cNvPicPr>
              <a:picLocks noChangeAspect="1"/>
            </p:cNvPicPr>
            <p:nvPr/>
          </p:nvPicPr>
          <p:blipFill>
            <a:blip r:embed="rId9"/>
            <a:stretch>
              <a:fillRect/>
            </a:stretch>
          </p:blipFill>
          <p:spPr>
            <a:xfrm>
              <a:off x="7789920" y="3971186"/>
              <a:ext cx="2408762" cy="2697814"/>
            </a:xfrm>
            <a:prstGeom prst="rect">
              <a:avLst/>
            </a:prstGeom>
          </p:spPr>
        </p:pic>
        <p:pic>
          <p:nvPicPr>
            <p:cNvPr id="10" name="图片 9">
              <a:extLst>
                <a:ext uri="{FF2B5EF4-FFF2-40B4-BE49-F238E27FC236}">
                  <a16:creationId xmlns:a16="http://schemas.microsoft.com/office/drawing/2014/main" id="{D85B0413-3986-105D-65E0-C9A982294A15}"/>
                </a:ext>
              </a:extLst>
            </p:cNvPr>
            <p:cNvPicPr>
              <a:picLocks noChangeAspect="1"/>
            </p:cNvPicPr>
            <p:nvPr/>
          </p:nvPicPr>
          <p:blipFill>
            <a:blip r:embed="rId10"/>
            <a:stretch>
              <a:fillRect/>
            </a:stretch>
          </p:blipFill>
          <p:spPr>
            <a:xfrm>
              <a:off x="9951191" y="3971186"/>
              <a:ext cx="2136670" cy="2647506"/>
            </a:xfrm>
            <a:prstGeom prst="rect">
              <a:avLst/>
            </a:prstGeom>
          </p:spPr>
        </p:pic>
        <p:pic>
          <p:nvPicPr>
            <p:cNvPr id="12" name="图片 11">
              <a:extLst>
                <a:ext uri="{FF2B5EF4-FFF2-40B4-BE49-F238E27FC236}">
                  <a16:creationId xmlns:a16="http://schemas.microsoft.com/office/drawing/2014/main" id="{D18CC2FC-7CC5-ED61-C809-F0902F014845}"/>
                </a:ext>
              </a:extLst>
            </p:cNvPr>
            <p:cNvPicPr>
              <a:picLocks noChangeAspect="1"/>
            </p:cNvPicPr>
            <p:nvPr/>
          </p:nvPicPr>
          <p:blipFill>
            <a:blip r:embed="rId11"/>
            <a:stretch>
              <a:fillRect/>
            </a:stretch>
          </p:blipFill>
          <p:spPr>
            <a:xfrm>
              <a:off x="3968746" y="4005000"/>
              <a:ext cx="1983254" cy="2644338"/>
            </a:xfrm>
            <a:prstGeom prst="rect">
              <a:avLst/>
            </a:prstGeom>
          </p:spPr>
        </p:pic>
      </p:grpSp>
      <p:grpSp>
        <p:nvGrpSpPr>
          <p:cNvPr id="53" name="组合 52">
            <a:extLst>
              <a:ext uri="{FF2B5EF4-FFF2-40B4-BE49-F238E27FC236}">
                <a16:creationId xmlns:a16="http://schemas.microsoft.com/office/drawing/2014/main" id="{6BFB088F-66C1-1D21-F280-ED45EFA394D0}"/>
              </a:ext>
            </a:extLst>
          </p:cNvPr>
          <p:cNvGrpSpPr/>
          <p:nvPr/>
        </p:nvGrpSpPr>
        <p:grpSpPr>
          <a:xfrm>
            <a:off x="10760178" y="1263920"/>
            <a:ext cx="1239822" cy="1589080"/>
            <a:chOff x="10776000" y="1125000"/>
            <a:chExt cx="1239822" cy="1589080"/>
          </a:xfrm>
        </p:grpSpPr>
        <p:sp>
          <p:nvSpPr>
            <p:cNvPr id="52" name="矩形 51">
              <a:extLst>
                <a:ext uri="{FF2B5EF4-FFF2-40B4-BE49-F238E27FC236}">
                  <a16:creationId xmlns:a16="http://schemas.microsoft.com/office/drawing/2014/main" id="{48D277C7-F828-E49E-D55B-52A426B88DC0}"/>
                </a:ext>
              </a:extLst>
            </p:cNvPr>
            <p:cNvSpPr/>
            <p:nvPr/>
          </p:nvSpPr>
          <p:spPr>
            <a:xfrm rot="289378">
              <a:off x="10776000" y="1125000"/>
              <a:ext cx="1239822" cy="1589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B2F4E723-435D-092E-A184-3E4A2F29DE36}"/>
                </a:ext>
              </a:extLst>
            </p:cNvPr>
            <p:cNvPicPr>
              <a:picLocks noChangeAspect="1"/>
            </p:cNvPicPr>
            <p:nvPr/>
          </p:nvPicPr>
          <p:blipFill>
            <a:blip r:embed="rId12"/>
            <a:stretch>
              <a:fillRect/>
            </a:stretch>
          </p:blipFill>
          <p:spPr>
            <a:xfrm rot="297804">
              <a:off x="10906796" y="1236610"/>
              <a:ext cx="1021204" cy="1365860"/>
            </a:xfrm>
            <a:prstGeom prst="rect">
              <a:avLst/>
            </a:prstGeom>
          </p:spPr>
        </p:pic>
      </p:grpSp>
      <p:sp>
        <p:nvSpPr>
          <p:cNvPr id="54" name="弧形 53">
            <a:extLst>
              <a:ext uri="{FF2B5EF4-FFF2-40B4-BE49-F238E27FC236}">
                <a16:creationId xmlns:a16="http://schemas.microsoft.com/office/drawing/2014/main" id="{705F07DE-4427-4757-A99D-2F36385C9DEA}"/>
              </a:ext>
            </a:extLst>
          </p:cNvPr>
          <p:cNvSpPr/>
          <p:nvPr/>
        </p:nvSpPr>
        <p:spPr>
          <a:xfrm rot="16200000" flipH="1" flipV="1">
            <a:off x="9633310" y="-1764310"/>
            <a:ext cx="2229150" cy="3111770"/>
          </a:xfrm>
          <a:prstGeom prst="arc">
            <a:avLst>
              <a:gd name="adj1" fmla="val 17014192"/>
              <a:gd name="adj2" fmla="val 1153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箭头: 五边形 60">
            <a:extLst>
              <a:ext uri="{FF2B5EF4-FFF2-40B4-BE49-F238E27FC236}">
                <a16:creationId xmlns:a16="http://schemas.microsoft.com/office/drawing/2014/main" id="{878F39F8-534C-B650-4B3E-F87C3792E5AE}"/>
              </a:ext>
            </a:extLst>
          </p:cNvPr>
          <p:cNvSpPr/>
          <p:nvPr/>
        </p:nvSpPr>
        <p:spPr>
          <a:xfrm>
            <a:off x="15104" y="909000"/>
            <a:ext cx="4208896" cy="2752110"/>
          </a:xfrm>
          <a:custGeom>
            <a:avLst/>
            <a:gdLst>
              <a:gd name="connsiteX0" fmla="*/ 0 w 4187124"/>
              <a:gd name="connsiteY0" fmla="*/ 0 h 2752110"/>
              <a:gd name="connsiteX1" fmla="*/ 2811069 w 4187124"/>
              <a:gd name="connsiteY1" fmla="*/ 0 h 2752110"/>
              <a:gd name="connsiteX2" fmla="*/ 4187124 w 4187124"/>
              <a:gd name="connsiteY2" fmla="*/ 1376055 h 2752110"/>
              <a:gd name="connsiteX3" fmla="*/ 2811069 w 4187124"/>
              <a:gd name="connsiteY3" fmla="*/ 2752110 h 2752110"/>
              <a:gd name="connsiteX4" fmla="*/ 0 w 4187124"/>
              <a:gd name="connsiteY4" fmla="*/ 2752110 h 2752110"/>
              <a:gd name="connsiteX5" fmla="*/ 0 w 4187124"/>
              <a:gd name="connsiteY5" fmla="*/ 0 h 2752110"/>
              <a:gd name="connsiteX0" fmla="*/ 0 w 4198010"/>
              <a:gd name="connsiteY0" fmla="*/ 0 h 2752110"/>
              <a:gd name="connsiteX1" fmla="*/ 2811069 w 4198010"/>
              <a:gd name="connsiteY1" fmla="*/ 0 h 2752110"/>
              <a:gd name="connsiteX2" fmla="*/ 4198010 w 4198010"/>
              <a:gd name="connsiteY2" fmla="*/ 1490355 h 2752110"/>
              <a:gd name="connsiteX3" fmla="*/ 2811069 w 4198010"/>
              <a:gd name="connsiteY3" fmla="*/ 2752110 h 2752110"/>
              <a:gd name="connsiteX4" fmla="*/ 0 w 4198010"/>
              <a:gd name="connsiteY4" fmla="*/ 2752110 h 2752110"/>
              <a:gd name="connsiteX5" fmla="*/ 0 w 4198010"/>
              <a:gd name="connsiteY5" fmla="*/ 0 h 2752110"/>
              <a:gd name="connsiteX0" fmla="*/ 0 w 4208896"/>
              <a:gd name="connsiteY0" fmla="*/ 0 h 2752110"/>
              <a:gd name="connsiteX1" fmla="*/ 2811069 w 4208896"/>
              <a:gd name="connsiteY1" fmla="*/ 0 h 2752110"/>
              <a:gd name="connsiteX2" fmla="*/ 4208896 w 4208896"/>
              <a:gd name="connsiteY2" fmla="*/ 1550226 h 2752110"/>
              <a:gd name="connsiteX3" fmla="*/ 2811069 w 4208896"/>
              <a:gd name="connsiteY3" fmla="*/ 2752110 h 2752110"/>
              <a:gd name="connsiteX4" fmla="*/ 0 w 4208896"/>
              <a:gd name="connsiteY4" fmla="*/ 2752110 h 2752110"/>
              <a:gd name="connsiteX5" fmla="*/ 0 w 4208896"/>
              <a:gd name="connsiteY5" fmla="*/ 0 h 275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8896" h="2752110">
                <a:moveTo>
                  <a:pt x="0" y="0"/>
                </a:moveTo>
                <a:lnTo>
                  <a:pt x="2811069" y="0"/>
                </a:lnTo>
                <a:lnTo>
                  <a:pt x="4208896" y="1550226"/>
                </a:lnTo>
                <a:lnTo>
                  <a:pt x="2811069" y="2752110"/>
                </a:lnTo>
                <a:lnTo>
                  <a:pt x="0" y="2752110"/>
                </a:lnTo>
                <a:lnTo>
                  <a:pt x="0" y="0"/>
                </a:lnTo>
                <a:close/>
              </a:path>
            </a:pathLst>
          </a:custGeom>
          <a:solidFill>
            <a:srgbClr val="FFFFCC"/>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B6E99F-26F9-0CE8-C238-DBB860E1D402}"/>
              </a:ext>
            </a:extLst>
          </p:cNvPr>
          <p:cNvSpPr txBox="1"/>
          <p:nvPr/>
        </p:nvSpPr>
        <p:spPr>
          <a:xfrm>
            <a:off x="48000" y="999211"/>
            <a:ext cx="3916336" cy="2645789"/>
          </a:xfrm>
          <a:prstGeom prst="rect">
            <a:avLst/>
          </a:prstGeom>
          <a:noFill/>
        </p:spPr>
        <p:txBody>
          <a:bodyPr wrap="square" rtlCol="0">
            <a:spAutoFit/>
          </a:bodyPr>
          <a:lstStyle/>
          <a:p>
            <a:pPr>
              <a:lnSpc>
                <a:spcPts val="2000"/>
              </a:lnSpc>
            </a:pPr>
            <a:r>
              <a:rPr lang="zh-CN" altLang="en-US" sz="1600" dirty="0">
                <a:solidFill>
                  <a:schemeClr val="bg2"/>
                </a:solidFill>
              </a:rPr>
              <a:t>作者</a:t>
            </a:r>
            <a:r>
              <a:rPr lang="en-US" altLang="zh-CN" sz="1600" dirty="0">
                <a:solidFill>
                  <a:schemeClr val="bg2"/>
                </a:solidFill>
              </a:rPr>
              <a:t>: [</a:t>
            </a:r>
            <a:r>
              <a:rPr lang="zh-CN" altLang="en-US" sz="1600" dirty="0">
                <a:solidFill>
                  <a:schemeClr val="bg2"/>
                </a:solidFill>
              </a:rPr>
              <a:t>美</a:t>
            </a:r>
            <a:r>
              <a:rPr lang="en-US" altLang="zh-CN" sz="1600" dirty="0">
                <a:solidFill>
                  <a:schemeClr val="bg2"/>
                </a:solidFill>
              </a:rPr>
              <a:t>]Paul Graham</a:t>
            </a:r>
            <a:br>
              <a:rPr lang="en-US" altLang="zh-CN" sz="1600" dirty="0">
                <a:solidFill>
                  <a:schemeClr val="bg2"/>
                </a:solidFill>
              </a:rPr>
            </a:br>
            <a:r>
              <a:rPr lang="zh-CN" altLang="en-US" sz="1600" dirty="0">
                <a:solidFill>
                  <a:schemeClr val="bg2"/>
                </a:solidFill>
              </a:rPr>
              <a:t>出版社</a:t>
            </a:r>
            <a:r>
              <a:rPr lang="en-US" altLang="zh-CN" sz="1600" dirty="0">
                <a:solidFill>
                  <a:schemeClr val="bg2"/>
                </a:solidFill>
              </a:rPr>
              <a:t>: </a:t>
            </a:r>
            <a:r>
              <a:rPr lang="zh-CN" altLang="en-US" sz="1600" dirty="0">
                <a:solidFill>
                  <a:schemeClr val="bg2"/>
                </a:solidFill>
              </a:rPr>
              <a:t>人民邮电出版社</a:t>
            </a:r>
            <a:br>
              <a:rPr lang="zh-CN" altLang="en-US" sz="1600" dirty="0">
                <a:solidFill>
                  <a:schemeClr val="bg2"/>
                </a:solidFill>
              </a:rPr>
            </a:br>
            <a:r>
              <a:rPr lang="zh-CN" altLang="en-US" sz="1600" dirty="0">
                <a:solidFill>
                  <a:schemeClr val="bg2"/>
                </a:solidFill>
              </a:rPr>
              <a:t>出品方</a:t>
            </a:r>
            <a:r>
              <a:rPr lang="en-US" altLang="zh-CN" sz="1600" dirty="0">
                <a:solidFill>
                  <a:schemeClr val="bg2"/>
                </a:solidFill>
              </a:rPr>
              <a:t>: </a:t>
            </a:r>
            <a:r>
              <a:rPr lang="zh-CN" altLang="en-US" sz="1600" dirty="0">
                <a:solidFill>
                  <a:schemeClr val="bg2"/>
                </a:solidFill>
              </a:rPr>
              <a:t>图灵教育</a:t>
            </a:r>
            <a:br>
              <a:rPr lang="zh-CN" altLang="en-US" sz="1600" dirty="0">
                <a:solidFill>
                  <a:schemeClr val="bg2"/>
                </a:solidFill>
              </a:rPr>
            </a:br>
            <a:r>
              <a:rPr lang="zh-CN" altLang="en-US" sz="1600" dirty="0">
                <a:solidFill>
                  <a:schemeClr val="bg2"/>
                </a:solidFill>
              </a:rPr>
              <a:t>原作名</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Hackers and Painters: </a:t>
            </a:r>
          </a:p>
          <a:p>
            <a:pPr>
              <a:lnSpc>
                <a:spcPts val="2000"/>
              </a:lnSpc>
            </a:pPr>
            <a:r>
              <a:rPr lang="en-US" altLang="zh-CN" sz="1600" dirty="0">
                <a:solidFill>
                  <a:schemeClr val="bg2"/>
                </a:solidFill>
              </a:rPr>
              <a:t>Big Ideas from the Computer Age</a:t>
            </a:r>
            <a:br>
              <a:rPr lang="en-US" altLang="zh-CN" sz="1600" b="1" dirty="0"/>
            </a:br>
            <a:r>
              <a:rPr lang="zh-CN" altLang="en-US" sz="1600" b="1" dirty="0"/>
              <a:t>译者</a:t>
            </a:r>
            <a:r>
              <a:rPr lang="en-US" altLang="zh-CN" sz="1600" b="1" dirty="0"/>
              <a:t>:</a:t>
            </a:r>
            <a:r>
              <a:rPr lang="zh-CN" altLang="en-US" sz="1600" b="1" dirty="0"/>
              <a:t> 阮一峰</a:t>
            </a:r>
            <a:endParaRPr lang="en-US" altLang="zh-CN" sz="1600" b="1" dirty="0"/>
          </a:p>
          <a:p>
            <a:pPr>
              <a:lnSpc>
                <a:spcPts val="2000"/>
              </a:lnSpc>
            </a:pPr>
            <a:r>
              <a:rPr lang="zh-CN" altLang="en-US" sz="1600" b="1" dirty="0"/>
              <a:t>联系：</a:t>
            </a:r>
            <a:r>
              <a:rPr lang="en-US" altLang="zh-CN" sz="1600" b="1" dirty="0">
                <a:solidFill>
                  <a:srgbClr val="0070C0"/>
                </a:solidFill>
              </a:rPr>
              <a:t>https://www.ruanyifeng.com</a:t>
            </a:r>
            <a:br>
              <a:rPr lang="zh-CN" altLang="en-US" sz="1600" b="1" dirty="0"/>
            </a:br>
            <a:r>
              <a:rPr lang="zh-CN" altLang="en-US" sz="1600" b="1" dirty="0"/>
              <a:t>出版</a:t>
            </a:r>
            <a:r>
              <a:rPr lang="en-US" altLang="zh-CN" sz="1600" b="1" dirty="0"/>
              <a:t>:</a:t>
            </a:r>
            <a:r>
              <a:rPr lang="zh-CN" altLang="en-US" sz="1600" b="1" dirty="0"/>
              <a:t> </a:t>
            </a:r>
            <a:r>
              <a:rPr lang="en-US" altLang="zh-CN" sz="1600" b="1" dirty="0"/>
              <a:t>2011-04</a:t>
            </a:r>
            <a:br>
              <a:rPr lang="zh-CN" altLang="en-US" sz="1600" b="1" dirty="0"/>
            </a:br>
            <a:r>
              <a:rPr lang="zh-CN" altLang="en-US" sz="1600" dirty="0">
                <a:solidFill>
                  <a:schemeClr val="bg2"/>
                </a:solidFill>
              </a:rPr>
              <a:t>页数</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264</a:t>
            </a:r>
            <a:br>
              <a:rPr lang="zh-CN" altLang="en-US" sz="1600" dirty="0">
                <a:solidFill>
                  <a:schemeClr val="bg2"/>
                </a:solidFill>
              </a:rPr>
            </a:br>
            <a:r>
              <a:rPr lang="en-US" altLang="zh-CN" sz="1600" dirty="0">
                <a:solidFill>
                  <a:schemeClr val="bg2"/>
                </a:solidFill>
              </a:rPr>
              <a:t>ISBN: 9787115249494</a:t>
            </a:r>
            <a:endParaRPr lang="zh-CN" altLang="en-US" sz="1600" dirty="0">
              <a:solidFill>
                <a:schemeClr val="bg2"/>
              </a:solidFill>
            </a:endParaRPr>
          </a:p>
        </p:txBody>
      </p:sp>
    </p:spTree>
    <p:extLst>
      <p:ext uri="{BB962C8B-B14F-4D97-AF65-F5344CB8AC3E}">
        <p14:creationId xmlns:p14="http://schemas.microsoft.com/office/powerpoint/2010/main" val="234377626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30000"/>
            <a:ext cx="10972800" cy="1143000"/>
          </a:xfrm>
        </p:spPr>
        <p:txBody>
          <a:bodyPr/>
          <a:lstStyle/>
          <a:p>
            <a:r>
              <a:rPr lang="en-US" altLang="en-US" b="1" i="1" dirty="0" err="1"/>
              <a:t>为什么讲这本书</a:t>
            </a:r>
            <a:r>
              <a:rPr lang="en-US" altLang="en-US" b="1" i="1" dirty="0"/>
              <a:t>？</a:t>
            </a:r>
          </a:p>
        </p:txBody>
      </p:sp>
      <p:sp>
        <p:nvSpPr>
          <p:cNvPr id="3" name="Content Placeholder 2"/>
          <p:cNvSpPr>
            <a:spLocks noGrp="1"/>
          </p:cNvSpPr>
          <p:nvPr>
            <p:ph idx="1"/>
          </p:nvPr>
        </p:nvSpPr>
        <p:spPr>
          <a:xfrm>
            <a:off x="609600" y="196599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儿童理财启蒙读物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endParaRPr lang="en-US" altLang="en-US" sz="2000" b="1" i="1"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pic>
        <p:nvPicPr>
          <p:cNvPr id="6" name="图片 5">
            <a:extLst>
              <a:ext uri="{FF2B5EF4-FFF2-40B4-BE49-F238E27FC236}">
                <a16:creationId xmlns:a16="http://schemas.microsoft.com/office/drawing/2014/main" id="{9D83B774-D081-AC61-F6BA-A786A728C3BB}"/>
              </a:ext>
            </a:extLst>
          </p:cNvPr>
          <p:cNvPicPr>
            <a:picLocks noChangeAspect="1"/>
          </p:cNvPicPr>
          <p:nvPr/>
        </p:nvPicPr>
        <p:blipFill>
          <a:blip r:embed="rId2"/>
          <a:stretch>
            <a:fillRect/>
          </a:stretch>
        </p:blipFill>
        <p:spPr>
          <a:xfrm>
            <a:off x="7778835" y="2493000"/>
            <a:ext cx="778901" cy="1092381"/>
          </a:xfrm>
          <a:prstGeom prst="rect">
            <a:avLst/>
          </a:prstGeom>
        </p:spPr>
      </p:pic>
      <p:pic>
        <p:nvPicPr>
          <p:cNvPr id="8" name="图片 7">
            <a:extLst>
              <a:ext uri="{FF2B5EF4-FFF2-40B4-BE49-F238E27FC236}">
                <a16:creationId xmlns:a16="http://schemas.microsoft.com/office/drawing/2014/main" id="{7FEB20A0-41B4-73CB-1170-843FA2EE37E2}"/>
              </a:ext>
            </a:extLst>
          </p:cNvPr>
          <p:cNvPicPr>
            <a:picLocks noChangeAspect="1"/>
          </p:cNvPicPr>
          <p:nvPr/>
        </p:nvPicPr>
        <p:blipFill>
          <a:blip r:embed="rId3"/>
          <a:stretch>
            <a:fillRect/>
          </a:stretch>
        </p:blipFill>
        <p:spPr>
          <a:xfrm>
            <a:off x="6816000" y="2513032"/>
            <a:ext cx="837345" cy="1092381"/>
          </a:xfrm>
          <a:prstGeom prst="rect">
            <a:avLst/>
          </a:prstGeom>
        </p:spPr>
      </p:pic>
      <p:pic>
        <p:nvPicPr>
          <p:cNvPr id="10" name="图片 9">
            <a:extLst>
              <a:ext uri="{FF2B5EF4-FFF2-40B4-BE49-F238E27FC236}">
                <a16:creationId xmlns:a16="http://schemas.microsoft.com/office/drawing/2014/main" id="{74C19115-61B8-464D-B75B-3C1AD03C3838}"/>
              </a:ext>
            </a:extLst>
          </p:cNvPr>
          <p:cNvPicPr>
            <a:picLocks noChangeAspect="1"/>
          </p:cNvPicPr>
          <p:nvPr/>
        </p:nvPicPr>
        <p:blipFill>
          <a:blip r:embed="rId4"/>
          <a:stretch>
            <a:fillRect/>
          </a:stretch>
        </p:blipFill>
        <p:spPr>
          <a:xfrm>
            <a:off x="5808000" y="4005000"/>
            <a:ext cx="869050" cy="1092381"/>
          </a:xfrm>
          <a:prstGeom prst="rect">
            <a:avLst/>
          </a:prstGeom>
        </p:spPr>
      </p:pic>
      <p:pic>
        <p:nvPicPr>
          <p:cNvPr id="12" name="图片 11">
            <a:extLst>
              <a:ext uri="{FF2B5EF4-FFF2-40B4-BE49-F238E27FC236}">
                <a16:creationId xmlns:a16="http://schemas.microsoft.com/office/drawing/2014/main" id="{FEA3FC95-BD0C-D5DE-5216-2BC25DB299D8}"/>
              </a:ext>
            </a:extLst>
          </p:cNvPr>
          <p:cNvPicPr>
            <a:picLocks noChangeAspect="1"/>
          </p:cNvPicPr>
          <p:nvPr/>
        </p:nvPicPr>
        <p:blipFill>
          <a:blip r:embed="rId5"/>
          <a:stretch>
            <a:fillRect/>
          </a:stretch>
        </p:blipFill>
        <p:spPr>
          <a:xfrm>
            <a:off x="6850256" y="4025336"/>
            <a:ext cx="778901" cy="111073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3"/>
          <a:srcRect l="18653" r="12868"/>
          <a:stretch>
            <a:fillRect/>
          </a:stretch>
        </p:blipFill>
        <p:spPr>
          <a:xfrm>
            <a:off x="4829175" y="837000"/>
            <a:ext cx="3103245" cy="2549525"/>
          </a:xfrm>
          <a:prstGeom prst="rect">
            <a:avLst/>
          </a:prstGeom>
          <a:effectLst>
            <a:softEdge rad="127000"/>
          </a:effectLst>
        </p:spPr>
      </p:pic>
      <p:sp>
        <p:nvSpPr>
          <p:cNvPr id="6" name="Text Box 5"/>
          <p:cNvSpPr txBox="1"/>
          <p:nvPr/>
        </p:nvSpPr>
        <p:spPr>
          <a:xfrm>
            <a:off x="4844814" y="3357000"/>
            <a:ext cx="5211186" cy="3355727"/>
          </a:xfrm>
          <a:prstGeom prst="rect">
            <a:avLst/>
          </a:prstGeom>
          <a:noFill/>
        </p:spPr>
        <p:txBody>
          <a:bodyPr wrap="square" rtlCol="0">
            <a:spAutoFit/>
          </a:bodyPr>
          <a:lstStyle/>
          <a:p>
            <a:pPr>
              <a:lnSpc>
                <a:spcPct val="150000"/>
              </a:lnSpc>
            </a:pPr>
            <a:r>
              <a:rPr lang="en-US" sz="2400" b="1" dirty="0" err="1"/>
              <a:t>保罗·格雷厄姆</a:t>
            </a:r>
            <a:r>
              <a:rPr lang="en-US" sz="2400" b="1" dirty="0"/>
              <a:t>(</a:t>
            </a:r>
            <a:r>
              <a:rPr lang="en-US" sz="2400" b="1" dirty="0">
                <a:sym typeface="+mn-ea"/>
              </a:rPr>
              <a:t>Paul Graham</a:t>
            </a:r>
            <a:r>
              <a:rPr lang="" sz="2400" b="1" dirty="0">
                <a:sym typeface="+mn-ea"/>
              </a:rPr>
              <a:t>)</a:t>
            </a:r>
          </a:p>
          <a:p>
            <a:pPr>
              <a:lnSpc>
                <a:spcPct val="150000"/>
              </a:lnSpc>
            </a:pPr>
            <a:r>
              <a:rPr lang="en-US" altLang="en-US" sz="2400" b="1" i="1" dirty="0" err="1">
                <a:sym typeface="+mn-ea"/>
              </a:rPr>
              <a:t>联系：</a:t>
            </a:r>
            <a:r>
              <a:rPr lang="en-US" altLang="zh-CN" sz="2400" b="1" i="1" u="sng" dirty="0" err="1">
                <a:solidFill>
                  <a:srgbClr val="002060"/>
                </a:solidFill>
                <a:sym typeface="+mn-ea"/>
              </a:rPr>
              <a:t>https</a:t>
            </a:r>
            <a:r>
              <a:rPr lang="en-US" altLang="zh-CN" sz="2400" b="1" i="1" u="sng" dirty="0">
                <a:solidFill>
                  <a:srgbClr val="002060"/>
                </a:solidFill>
                <a:sym typeface="+mn-ea"/>
              </a:rPr>
              <a:t>://paulgraham.com</a:t>
            </a:r>
            <a:endParaRPr lang="en-US" sz="2400" dirty="0"/>
          </a:p>
          <a:p>
            <a:pPr>
              <a:lnSpc>
                <a:spcPct val="150000"/>
              </a:lnSpc>
            </a:pPr>
            <a:r>
              <a:rPr lang="en-US" sz="2400" b="1" i="1" dirty="0" err="1">
                <a:solidFill>
                  <a:schemeClr val="bg2"/>
                </a:solidFill>
              </a:rPr>
              <a:t>美国著名程序员</a:t>
            </a:r>
            <a:endParaRPr lang="en-US" sz="2400" b="1" i="1" dirty="0">
              <a:solidFill>
                <a:schemeClr val="bg2"/>
              </a:solidFill>
            </a:endParaRPr>
          </a:p>
          <a:p>
            <a:pPr>
              <a:lnSpc>
                <a:spcPct val="150000"/>
              </a:lnSpc>
            </a:pPr>
            <a:r>
              <a:rPr lang="zh-CN" altLang="en-US" sz="2400" b="1" i="1" dirty="0">
                <a:solidFill>
                  <a:schemeClr val="bg2"/>
                </a:solidFill>
              </a:rPr>
              <a:t>硅谷创业教父</a:t>
            </a:r>
            <a:endParaRPr lang="en-US" sz="2400" b="1" i="1" dirty="0">
              <a:solidFill>
                <a:schemeClr val="bg2"/>
              </a:solidFill>
            </a:endParaRPr>
          </a:p>
          <a:p>
            <a:pPr>
              <a:lnSpc>
                <a:spcPct val="150000"/>
              </a:lnSpc>
            </a:pPr>
            <a:r>
              <a:rPr lang="en-US" sz="2400" b="1" i="1" dirty="0" err="1">
                <a:solidFill>
                  <a:schemeClr val="bg2"/>
                </a:solidFill>
              </a:rPr>
              <a:t>风险投资家</a:t>
            </a:r>
            <a:endParaRPr lang="en-US" sz="2400" b="1" i="1" dirty="0">
              <a:solidFill>
                <a:schemeClr val="bg2"/>
              </a:solidFill>
            </a:endParaRPr>
          </a:p>
          <a:p>
            <a:pPr>
              <a:lnSpc>
                <a:spcPct val="150000"/>
              </a:lnSpc>
            </a:pPr>
            <a:r>
              <a:rPr lang="en-US" sz="2400" b="1" i="1" dirty="0" err="1">
                <a:solidFill>
                  <a:schemeClr val="bg2"/>
                </a:solidFill>
              </a:rPr>
              <a:t>技术作家</a:t>
            </a:r>
            <a:endParaRPr lang="en-US" sz="2400" b="1" i="1" dirty="0">
              <a:solidFill>
                <a:schemeClr val="bg2"/>
              </a:solidFill>
              <a:sym typeface="+mn-ea"/>
            </a:endParaRPr>
          </a:p>
        </p:txBody>
      </p:sp>
      <p:sp>
        <p:nvSpPr>
          <p:cNvPr id="10" name="Text Box 9"/>
          <p:cNvSpPr txBox="1"/>
          <p:nvPr/>
        </p:nvSpPr>
        <p:spPr>
          <a:xfrm>
            <a:off x="4829810" y="117000"/>
            <a:ext cx="6670040" cy="768350"/>
          </a:xfrm>
          <a:prstGeom prst="rect">
            <a:avLst/>
          </a:prstGeom>
          <a:noFill/>
        </p:spPr>
        <p:txBody>
          <a:bodyPr wrap="square" rtlCol="0">
            <a:spAutoFit/>
          </a:bodyPr>
          <a:lstStyle/>
          <a:p>
            <a:pPr algn="ctr"/>
            <a:r>
              <a:rPr lang="en-US" altLang="en-US" sz="4400" b="1" i="1" dirty="0" err="1"/>
              <a:t>作者简介</a:t>
            </a:r>
            <a:endParaRPr lang="en-US" altLang="en-US" sz="4400" b="1" i="1" dirty="0"/>
          </a:p>
        </p:txBody>
      </p:sp>
      <p:pic>
        <p:nvPicPr>
          <p:cNvPr id="2" name="Picture 1" descr="原书封面"/>
          <p:cNvPicPr>
            <a:picLocks noChangeAspect="1"/>
          </p:cNvPicPr>
          <p:nvPr/>
        </p:nvPicPr>
        <p:blipFill>
          <a:blip r:embed="rId4"/>
          <a:stretch>
            <a:fillRect/>
          </a:stretch>
        </p:blipFill>
        <p:spPr>
          <a:xfrm>
            <a:off x="381635" y="268605"/>
            <a:ext cx="4051935" cy="6274435"/>
          </a:xfrm>
          <a:prstGeom prst="rect">
            <a:avLst/>
          </a:prstGeom>
        </p:spPr>
      </p:pic>
      <p:sp>
        <p:nvSpPr>
          <p:cNvPr id="3" name="等腰三角形 2">
            <a:extLst>
              <a:ext uri="{FF2B5EF4-FFF2-40B4-BE49-F238E27FC236}">
                <a16:creationId xmlns:a16="http://schemas.microsoft.com/office/drawing/2014/main" id="{CBBA7271-1A1D-E96E-3385-F33C68327EB4}"/>
              </a:ext>
            </a:extLst>
          </p:cNvPr>
          <p:cNvSpPr/>
          <p:nvPr/>
        </p:nvSpPr>
        <p:spPr>
          <a:xfrm>
            <a:off x="10200000" y="0"/>
            <a:ext cx="1988814" cy="6858000"/>
          </a:xfrm>
          <a:prstGeom prst="triangle">
            <a:avLst>
              <a:gd name="adj" fmla="val 10000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EAA0519D-0675-9BB4-69D0-95B9E9F2B6A6}"/>
              </a:ext>
            </a:extLst>
          </p:cNvPr>
          <p:cNvSpPr/>
          <p:nvPr/>
        </p:nvSpPr>
        <p:spPr>
          <a:xfrm rot="1924749" flipH="1">
            <a:off x="10213908" y="22436"/>
            <a:ext cx="1988814" cy="6858000"/>
          </a:xfrm>
          <a:prstGeom prst="triangle">
            <a:avLst>
              <a:gd name="adj" fmla="val 100000"/>
            </a:avLst>
          </a:prstGeom>
          <a:gradFill>
            <a:gsLst>
              <a:gs pos="0">
                <a:schemeClr val="bg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62167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3C1C861-E7BF-8BCC-7FE0-B7ADDC2BF5DB}"/>
              </a:ext>
            </a:extLst>
          </p:cNvPr>
          <p:cNvGraphicFramePr>
            <a:graphicFrameLocks noGrp="1"/>
          </p:cNvGraphicFramePr>
          <p:nvPr/>
        </p:nvGraphicFramePr>
        <p:xfrm>
          <a:off x="48000" y="207240"/>
          <a:ext cx="11232000" cy="646176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941346737"/>
                    </a:ext>
                  </a:extLst>
                </a:gridCol>
                <a:gridCol w="936000">
                  <a:extLst>
                    <a:ext uri="{9D8B030D-6E8A-4147-A177-3AD203B41FA5}">
                      <a16:colId xmlns:a16="http://schemas.microsoft.com/office/drawing/2014/main" val="1928651153"/>
                    </a:ext>
                  </a:extLst>
                </a:gridCol>
                <a:gridCol w="936000">
                  <a:extLst>
                    <a:ext uri="{9D8B030D-6E8A-4147-A177-3AD203B41FA5}">
                      <a16:colId xmlns:a16="http://schemas.microsoft.com/office/drawing/2014/main" val="3011700580"/>
                    </a:ext>
                  </a:extLst>
                </a:gridCol>
                <a:gridCol w="936000">
                  <a:extLst>
                    <a:ext uri="{9D8B030D-6E8A-4147-A177-3AD203B41FA5}">
                      <a16:colId xmlns:a16="http://schemas.microsoft.com/office/drawing/2014/main" val="862270769"/>
                    </a:ext>
                  </a:extLst>
                </a:gridCol>
                <a:gridCol w="936000">
                  <a:extLst>
                    <a:ext uri="{9D8B030D-6E8A-4147-A177-3AD203B41FA5}">
                      <a16:colId xmlns:a16="http://schemas.microsoft.com/office/drawing/2014/main" val="2124981023"/>
                    </a:ext>
                  </a:extLst>
                </a:gridCol>
                <a:gridCol w="936000">
                  <a:extLst>
                    <a:ext uri="{9D8B030D-6E8A-4147-A177-3AD203B41FA5}">
                      <a16:colId xmlns:a16="http://schemas.microsoft.com/office/drawing/2014/main" val="2895436858"/>
                    </a:ext>
                  </a:extLst>
                </a:gridCol>
                <a:gridCol w="936000">
                  <a:extLst>
                    <a:ext uri="{9D8B030D-6E8A-4147-A177-3AD203B41FA5}">
                      <a16:colId xmlns:a16="http://schemas.microsoft.com/office/drawing/2014/main" val="1809347028"/>
                    </a:ext>
                  </a:extLst>
                </a:gridCol>
                <a:gridCol w="936000">
                  <a:extLst>
                    <a:ext uri="{9D8B030D-6E8A-4147-A177-3AD203B41FA5}">
                      <a16:colId xmlns:a16="http://schemas.microsoft.com/office/drawing/2014/main" val="3216043474"/>
                    </a:ext>
                  </a:extLst>
                </a:gridCol>
                <a:gridCol w="936000">
                  <a:extLst>
                    <a:ext uri="{9D8B030D-6E8A-4147-A177-3AD203B41FA5}">
                      <a16:colId xmlns:a16="http://schemas.microsoft.com/office/drawing/2014/main" val="1887090117"/>
                    </a:ext>
                  </a:extLst>
                </a:gridCol>
                <a:gridCol w="936000">
                  <a:extLst>
                    <a:ext uri="{9D8B030D-6E8A-4147-A177-3AD203B41FA5}">
                      <a16:colId xmlns:a16="http://schemas.microsoft.com/office/drawing/2014/main" val="1521850836"/>
                    </a:ext>
                  </a:extLst>
                </a:gridCol>
                <a:gridCol w="936000">
                  <a:extLst>
                    <a:ext uri="{9D8B030D-6E8A-4147-A177-3AD203B41FA5}">
                      <a16:colId xmlns:a16="http://schemas.microsoft.com/office/drawing/2014/main" val="89624116"/>
                    </a:ext>
                  </a:extLst>
                </a:gridCol>
                <a:gridCol w="936000">
                  <a:extLst>
                    <a:ext uri="{9D8B030D-6E8A-4147-A177-3AD203B41FA5}">
                      <a16:colId xmlns:a16="http://schemas.microsoft.com/office/drawing/2014/main" val="1129106902"/>
                    </a:ext>
                  </a:extLst>
                </a:gridCol>
              </a:tblGrid>
              <a:tr h="2388293">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少年时期</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开始编程</a:t>
                      </a:r>
                    </a:p>
                    <a:p>
                      <a:pPr algn="ctr"/>
                      <a:endParaRPr lang="zh-CN" altLang="en-US" sz="1400" dirty="0"/>
                    </a:p>
                  </a:txBody>
                  <a:tcPr>
                    <a:solidFill>
                      <a:srgbClr val="0070C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p>
                  </a:txBody>
                  <a:tcPr>
                    <a:solidFill>
                      <a:schemeClr val="bg1"/>
                    </a:solidFill>
                  </a:tcPr>
                </a:tc>
                <a:tc>
                  <a:txBody>
                    <a:bodyPr/>
                    <a:lstStyle/>
                    <a:p>
                      <a:pPr algn="ctr"/>
                      <a:r>
                        <a:rPr lang="zh-CN" altLang="en-US" sz="1400" dirty="0"/>
                        <a:t>读博</a:t>
                      </a:r>
                      <a:endParaRPr lang="en-US" altLang="zh-CN" sz="1400" dirty="0"/>
                    </a:p>
                    <a:p>
                      <a:pPr algn="ctr"/>
                      <a:r>
                        <a:rPr lang="zh-CN" altLang="en-US" sz="1400" dirty="0"/>
                        <a:t>哈佛大学计算机系人工智能方向</a:t>
                      </a:r>
                    </a:p>
                    <a:p>
                      <a:pPr algn="ctr"/>
                      <a:r>
                        <a:rPr lang="zh-CN" altLang="en-US" sz="1400" dirty="0"/>
                        <a:t>主力语言</a:t>
                      </a:r>
                      <a:r>
                        <a:rPr lang="en-US" altLang="zh-CN" sz="1400" dirty="0"/>
                        <a:t>Lisp</a:t>
                      </a:r>
                      <a:endParaRPr lang="zh-CN" altLang="en-US" sz="1400" dirty="0"/>
                    </a:p>
                    <a:p>
                      <a:pPr algn="ctr"/>
                      <a:endParaRPr lang="zh-CN" altLang="en-US" sz="1400" dirty="0"/>
                    </a:p>
                  </a:txBody>
                  <a:tcPr>
                    <a:solidFill>
                      <a:srgbClr val="0070C0"/>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1992</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28</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波士顿</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创业公司</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程序员</a:t>
                      </a:r>
                    </a:p>
                    <a:p>
                      <a:pPr algn="ctr"/>
                      <a:endParaRPr lang="zh-CN" altLang="en-US" sz="1400" dirty="0"/>
                    </a:p>
                  </a:txBody>
                  <a:tcPr>
                    <a:solidFill>
                      <a:srgbClr val="0070C0"/>
                    </a:solidFill>
                  </a:tcPr>
                </a:tc>
                <a:tc>
                  <a:txBody>
                    <a:bodyPr/>
                    <a:lstStyle/>
                    <a:p>
                      <a:pPr algn="ctr"/>
                      <a:r>
                        <a:rPr lang="en-US" altLang="zh-CN" sz="1400" dirty="0"/>
                        <a:t>1993</a:t>
                      </a:r>
                    </a:p>
                    <a:p>
                      <a:pPr algn="ctr"/>
                      <a:r>
                        <a:rPr lang="en-US" altLang="zh-CN" sz="1400" dirty="0"/>
                        <a:t>29</a:t>
                      </a:r>
                      <a:r>
                        <a:rPr lang="zh-CN" altLang="en-US" sz="1400" dirty="0"/>
                        <a:t>岁</a:t>
                      </a:r>
                      <a:endParaRPr lang="en-US" altLang="zh-CN" sz="1400" dirty="0"/>
                    </a:p>
                    <a:p>
                      <a:pPr algn="ctr"/>
                      <a:r>
                        <a:rPr lang="zh-CN" altLang="en-US" sz="1400" dirty="0"/>
                        <a:t>第一本书</a:t>
                      </a:r>
                      <a:r>
                        <a:rPr lang="en-US" altLang="zh-CN" sz="1400" dirty="0"/>
                        <a:t>《On Lisp》</a:t>
                      </a:r>
                      <a:r>
                        <a:rPr lang="zh-CN" altLang="en-US" sz="1400" dirty="0"/>
                        <a:t>出版</a:t>
                      </a:r>
                    </a:p>
                    <a:p>
                      <a:pPr algn="ctr"/>
                      <a:endParaRPr lang="zh-CN" altLang="en-US" sz="1400" dirty="0"/>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第二本书</a:t>
                      </a:r>
                      <a:r>
                        <a:rPr lang="en-US" altLang="zh-CN" sz="1400" dirty="0"/>
                        <a:t>《ANSI Common Lisp》</a:t>
                      </a:r>
                      <a:r>
                        <a:rPr lang="zh-CN" altLang="en-US" sz="1400" dirty="0"/>
                        <a:t>出版</a:t>
                      </a:r>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纽约</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出租屋</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“我决定不当画家了，首先要彻底解决自己的收入问题”</a:t>
                      </a:r>
                    </a:p>
                    <a:p>
                      <a:pPr algn="ctr"/>
                      <a:endParaRPr lang="zh-CN" altLang="en-US" sz="1400" dirty="0"/>
                    </a:p>
                  </a:txBody>
                  <a:tcPr>
                    <a:solidFill>
                      <a:srgbClr val="0070C0"/>
                    </a:solidFill>
                  </a:tcPr>
                </a:tc>
                <a:extLst>
                  <a:ext uri="{0D108BD9-81ED-4DB2-BD59-A6C34878D82A}">
                    <a16:rowId xmlns:a16="http://schemas.microsoft.com/office/drawing/2014/main" val="1990805406"/>
                  </a:ext>
                </a:extLst>
              </a:tr>
              <a:tr h="1761366">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b="1" dirty="0">
                          <a:solidFill>
                            <a:srgbClr val="FFFFFF"/>
                          </a:solidFill>
                        </a:rPr>
                        <a:t>1964 </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诞生</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父亲是设计核反应堆的物理学家</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母亲全职太太</a:t>
                      </a:r>
                    </a:p>
                    <a:p>
                      <a:pPr algn="ctr"/>
                      <a:endParaRPr lang="zh-CN" altLang="en-US" sz="1400" dirty="0"/>
                    </a:p>
                  </a:txBody>
                  <a:tcPr>
                    <a:solidFill>
                      <a:schemeClr val="tx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rgbClr val="FFFFFF"/>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extLst>
                  <a:ext uri="{0D108BD9-81ED-4DB2-BD59-A6C34878D82A}">
                    <a16:rowId xmlns:a16="http://schemas.microsoft.com/office/drawing/2014/main" val="4142747447"/>
                  </a:ext>
                </a:extLst>
              </a:tr>
              <a:tr h="1970341">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中学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写小说</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康奈尔大学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哲学</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b="1"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读博中途</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哈佛大学艺术系</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旁听</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拿到博士学位后</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罗德岛设计学院暑期班</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学习绘画</a:t>
                      </a:r>
                    </a:p>
                    <a:p>
                      <a:pPr algn="ctr"/>
                      <a:endParaRPr lang="zh-CN" altLang="en-US" sz="1400" b="1" dirty="0">
                        <a:solidFill>
                          <a:srgbClr val="FFFFFF"/>
                        </a:solidFill>
                      </a:endParaRPr>
                    </a:p>
                  </a:txBody>
                  <a:tcPr>
                    <a:solidFill>
                      <a:srgbClr val="C00000"/>
                    </a:solidFill>
                  </a:tcPr>
                </a:tc>
                <a:tc>
                  <a:txBody>
                    <a:bodyPr/>
                    <a:lstStyle/>
                    <a:p>
                      <a:pPr algn="ctr"/>
                      <a:r>
                        <a:rPr lang="zh-CN" altLang="en-US" sz="1400" b="1" dirty="0">
                          <a:solidFill>
                            <a:srgbClr val="FFFFFF"/>
                          </a:solidFill>
                        </a:rPr>
                        <a:t>意大利</a:t>
                      </a:r>
                      <a:endParaRPr lang="en-US" altLang="zh-CN" sz="1400" b="1" dirty="0">
                        <a:solidFill>
                          <a:srgbClr val="FFFFFF"/>
                        </a:solidFill>
                      </a:endParaRPr>
                    </a:p>
                    <a:p>
                      <a:pPr algn="ctr"/>
                      <a:r>
                        <a:rPr lang="zh-CN" altLang="en-US" sz="1400" b="1" dirty="0">
                          <a:solidFill>
                            <a:srgbClr val="FFFFFF"/>
                          </a:solidFill>
                        </a:rPr>
                        <a:t>佛罗伦萨美术学院学习绘画</a:t>
                      </a:r>
                    </a:p>
                    <a:p>
                      <a:pPr algn="ctr"/>
                      <a:r>
                        <a:rPr lang="zh-CN" altLang="en-US" sz="1400" b="1" dirty="0">
                          <a:solidFill>
                            <a:srgbClr val="FFFFFF"/>
                          </a:solidFill>
                        </a:rPr>
                        <a:t>（一年内钱花完了，灰头土脸回到美国）</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extLst>
                  <a:ext uri="{0D108BD9-81ED-4DB2-BD59-A6C34878D82A}">
                    <a16:rowId xmlns:a16="http://schemas.microsoft.com/office/drawing/2014/main" val="3273564698"/>
                  </a:ext>
                </a:extLst>
              </a:tr>
            </a:tbl>
          </a:graphicData>
        </a:graphic>
      </p:graphicFrame>
      <p:sp>
        <p:nvSpPr>
          <p:cNvPr id="5" name="文本框 4">
            <a:extLst>
              <a:ext uri="{FF2B5EF4-FFF2-40B4-BE49-F238E27FC236}">
                <a16:creationId xmlns:a16="http://schemas.microsoft.com/office/drawing/2014/main" id="{21EF2801-3969-108E-A86B-FE72B007B68E}"/>
              </a:ext>
            </a:extLst>
          </p:cNvPr>
          <p:cNvSpPr txBox="1"/>
          <p:nvPr/>
        </p:nvSpPr>
        <p:spPr>
          <a:xfrm>
            <a:off x="11394892" y="333000"/>
            <a:ext cx="677108" cy="6624000"/>
          </a:xfrm>
          <a:prstGeom prst="rect">
            <a:avLst/>
          </a:prstGeom>
          <a:noFill/>
        </p:spPr>
        <p:txBody>
          <a:bodyPr vert="eaVert" wrap="square" rtlCol="0">
            <a:spAutoFit/>
          </a:bodyPr>
          <a:lstStyle/>
          <a:p>
            <a:r>
              <a:rPr lang="en-US" altLang="zh-CN" sz="3200" b="1" i="1" dirty="0">
                <a:solidFill>
                  <a:srgbClr val="0070C0"/>
                </a:solidFill>
              </a:rPr>
              <a:t>  HACKER</a:t>
            </a:r>
            <a:r>
              <a:rPr lang="en-US" altLang="zh-CN" sz="3200" dirty="0"/>
              <a:t>      vs    </a:t>
            </a:r>
            <a:r>
              <a:rPr lang="en-US" altLang="zh-CN" sz="3200" b="1" i="1" dirty="0">
                <a:solidFill>
                  <a:srgbClr val="C00000"/>
                </a:solidFill>
              </a:rPr>
              <a:t>PAINTER</a:t>
            </a:r>
            <a:endParaRPr lang="zh-CN" altLang="en-US" sz="3200" b="1" i="1" dirty="0">
              <a:solidFill>
                <a:srgbClr val="C00000"/>
              </a:solidFill>
            </a:endParaRPr>
          </a:p>
        </p:txBody>
      </p:sp>
      <p:sp>
        <p:nvSpPr>
          <p:cNvPr id="7" name="任意多边形: 形状 6">
            <a:extLst>
              <a:ext uri="{FF2B5EF4-FFF2-40B4-BE49-F238E27FC236}">
                <a16:creationId xmlns:a16="http://schemas.microsoft.com/office/drawing/2014/main" id="{AFF5F69A-5AEC-F3C5-3DA5-900C749271A8}"/>
              </a:ext>
            </a:extLst>
          </p:cNvPr>
          <p:cNvSpPr/>
          <p:nvPr/>
        </p:nvSpPr>
        <p:spPr>
          <a:xfrm>
            <a:off x="975360" y="2762696"/>
            <a:ext cx="10302240" cy="1704769"/>
          </a:xfrm>
          <a:custGeom>
            <a:avLst/>
            <a:gdLst>
              <a:gd name="connsiteX0" fmla="*/ 0 w 10302240"/>
              <a:gd name="connsiteY0" fmla="*/ 823784 h 1704769"/>
              <a:gd name="connsiteX1" fmla="*/ 426720 w 10302240"/>
              <a:gd name="connsiteY1" fmla="*/ 824 h 1704769"/>
              <a:gd name="connsiteX2" fmla="*/ 1127760 w 10302240"/>
              <a:gd name="connsiteY2" fmla="*/ 955864 h 1704769"/>
              <a:gd name="connsiteX3" fmla="*/ 2103120 w 10302240"/>
              <a:gd name="connsiteY3" fmla="*/ 1402904 h 1704769"/>
              <a:gd name="connsiteX4" fmla="*/ 2580640 w 10302240"/>
              <a:gd name="connsiteY4" fmla="*/ 478344 h 1704769"/>
              <a:gd name="connsiteX5" fmla="*/ 3230880 w 10302240"/>
              <a:gd name="connsiteY5" fmla="*/ 92264 h 1704769"/>
              <a:gd name="connsiteX6" fmla="*/ 3596640 w 10302240"/>
              <a:gd name="connsiteY6" fmla="*/ 833944 h 1704769"/>
              <a:gd name="connsiteX7" fmla="*/ 4074160 w 10302240"/>
              <a:gd name="connsiteY7" fmla="*/ 1199704 h 1704769"/>
              <a:gd name="connsiteX8" fmla="*/ 4612640 w 10302240"/>
              <a:gd name="connsiteY8" fmla="*/ 1220024 h 1704769"/>
              <a:gd name="connsiteX9" fmla="*/ 5140960 w 10302240"/>
              <a:gd name="connsiteY9" fmla="*/ 1474024 h 1704769"/>
              <a:gd name="connsiteX10" fmla="*/ 5984240 w 10302240"/>
              <a:gd name="connsiteY10" fmla="*/ 1687384 h 1704769"/>
              <a:gd name="connsiteX11" fmla="*/ 6350000 w 10302240"/>
              <a:gd name="connsiteY11" fmla="*/ 996504 h 1704769"/>
              <a:gd name="connsiteX12" fmla="*/ 6908800 w 10302240"/>
              <a:gd name="connsiteY12" fmla="*/ 712024 h 1704769"/>
              <a:gd name="connsiteX13" fmla="*/ 7691120 w 10302240"/>
              <a:gd name="connsiteY13" fmla="*/ 620584 h 1704769"/>
              <a:gd name="connsiteX14" fmla="*/ 8006080 w 10302240"/>
              <a:gd name="connsiteY14" fmla="*/ 427544 h 1704769"/>
              <a:gd name="connsiteX15" fmla="*/ 8950960 w 10302240"/>
              <a:gd name="connsiteY15" fmla="*/ 264984 h 1704769"/>
              <a:gd name="connsiteX16" fmla="*/ 9489440 w 10302240"/>
              <a:gd name="connsiteY16" fmla="*/ 366584 h 1704769"/>
              <a:gd name="connsiteX17" fmla="*/ 10302240 w 10302240"/>
              <a:gd name="connsiteY17" fmla="*/ 366584 h 170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02240" h="1704769">
                <a:moveTo>
                  <a:pt x="0" y="823784"/>
                </a:moveTo>
                <a:cubicBezTo>
                  <a:pt x="119380" y="401297"/>
                  <a:pt x="238760" y="-21189"/>
                  <a:pt x="426720" y="824"/>
                </a:cubicBezTo>
                <a:cubicBezTo>
                  <a:pt x="614680" y="22837"/>
                  <a:pt x="848360" y="722184"/>
                  <a:pt x="1127760" y="955864"/>
                </a:cubicBezTo>
                <a:cubicBezTo>
                  <a:pt x="1407160" y="1189544"/>
                  <a:pt x="1860973" y="1482491"/>
                  <a:pt x="2103120" y="1402904"/>
                </a:cubicBezTo>
                <a:cubicBezTo>
                  <a:pt x="2345267" y="1323317"/>
                  <a:pt x="2392680" y="696784"/>
                  <a:pt x="2580640" y="478344"/>
                </a:cubicBezTo>
                <a:cubicBezTo>
                  <a:pt x="2768600" y="259904"/>
                  <a:pt x="3061547" y="32997"/>
                  <a:pt x="3230880" y="92264"/>
                </a:cubicBezTo>
                <a:cubicBezTo>
                  <a:pt x="3400213" y="151531"/>
                  <a:pt x="3456093" y="649371"/>
                  <a:pt x="3596640" y="833944"/>
                </a:cubicBezTo>
                <a:cubicBezTo>
                  <a:pt x="3737187" y="1018517"/>
                  <a:pt x="3904827" y="1135357"/>
                  <a:pt x="4074160" y="1199704"/>
                </a:cubicBezTo>
                <a:cubicBezTo>
                  <a:pt x="4243493" y="1264051"/>
                  <a:pt x="4434840" y="1174304"/>
                  <a:pt x="4612640" y="1220024"/>
                </a:cubicBezTo>
                <a:cubicBezTo>
                  <a:pt x="4790440" y="1265744"/>
                  <a:pt x="4912360" y="1396131"/>
                  <a:pt x="5140960" y="1474024"/>
                </a:cubicBezTo>
                <a:cubicBezTo>
                  <a:pt x="5369560" y="1551917"/>
                  <a:pt x="5782733" y="1766971"/>
                  <a:pt x="5984240" y="1687384"/>
                </a:cubicBezTo>
                <a:cubicBezTo>
                  <a:pt x="6185747" y="1607797"/>
                  <a:pt x="6195907" y="1159064"/>
                  <a:pt x="6350000" y="996504"/>
                </a:cubicBezTo>
                <a:cubicBezTo>
                  <a:pt x="6504093" y="833944"/>
                  <a:pt x="6685280" y="774677"/>
                  <a:pt x="6908800" y="712024"/>
                </a:cubicBezTo>
                <a:cubicBezTo>
                  <a:pt x="7132320" y="649371"/>
                  <a:pt x="7508240" y="667997"/>
                  <a:pt x="7691120" y="620584"/>
                </a:cubicBezTo>
                <a:cubicBezTo>
                  <a:pt x="7874000" y="573171"/>
                  <a:pt x="7796107" y="486811"/>
                  <a:pt x="8006080" y="427544"/>
                </a:cubicBezTo>
                <a:cubicBezTo>
                  <a:pt x="8216053" y="368277"/>
                  <a:pt x="8703733" y="275144"/>
                  <a:pt x="8950960" y="264984"/>
                </a:cubicBezTo>
                <a:cubicBezTo>
                  <a:pt x="9198187" y="254824"/>
                  <a:pt x="9264227" y="349651"/>
                  <a:pt x="9489440" y="366584"/>
                </a:cubicBezTo>
                <a:cubicBezTo>
                  <a:pt x="9714653" y="383517"/>
                  <a:pt x="10190480" y="344571"/>
                  <a:pt x="10302240" y="366584"/>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AF9DAD6-7108-E649-4663-F1FEB7E8F568}"/>
              </a:ext>
            </a:extLst>
          </p:cNvPr>
          <p:cNvCxnSpPr>
            <a:stCxn id="7" idx="0"/>
          </p:cNvCxnSpPr>
          <p:nvPr/>
        </p:nvCxnSpPr>
        <p:spPr>
          <a:xfrm>
            <a:off x="975360" y="3586480"/>
            <a:ext cx="10376640" cy="58520"/>
          </a:xfrm>
          <a:prstGeom prst="straightConnector1">
            <a:avLst/>
          </a:prstGeom>
          <a:ln w="25400"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6CDBFCD-0235-33BD-4FEC-209BE015FBDE}"/>
              </a:ext>
            </a:extLst>
          </p:cNvPr>
          <p:cNvPicPr>
            <a:picLocks noChangeAspect="1"/>
          </p:cNvPicPr>
          <p:nvPr/>
        </p:nvPicPr>
        <p:blipFill>
          <a:blip r:embed="rId2"/>
          <a:stretch>
            <a:fillRect/>
          </a:stretch>
        </p:blipFill>
        <p:spPr>
          <a:xfrm rot="21408222">
            <a:off x="8567347" y="1954569"/>
            <a:ext cx="808809" cy="1164788"/>
          </a:xfrm>
          <a:prstGeom prst="rect">
            <a:avLst/>
          </a:prstGeom>
        </p:spPr>
      </p:pic>
      <p:pic>
        <p:nvPicPr>
          <p:cNvPr id="11" name="图片 10">
            <a:extLst>
              <a:ext uri="{FF2B5EF4-FFF2-40B4-BE49-F238E27FC236}">
                <a16:creationId xmlns:a16="http://schemas.microsoft.com/office/drawing/2014/main" id="{66B035D4-9DDA-C1BB-C1EA-EAFA20B3F99B}"/>
              </a:ext>
            </a:extLst>
          </p:cNvPr>
          <p:cNvPicPr>
            <a:picLocks noChangeAspect="1"/>
          </p:cNvPicPr>
          <p:nvPr/>
        </p:nvPicPr>
        <p:blipFill>
          <a:blip r:embed="rId3"/>
          <a:stretch>
            <a:fillRect/>
          </a:stretch>
        </p:blipFill>
        <p:spPr>
          <a:xfrm rot="200742">
            <a:off x="9453958" y="1838524"/>
            <a:ext cx="802967" cy="1208074"/>
          </a:xfrm>
          <a:prstGeom prst="rect">
            <a:avLst/>
          </a:prstGeom>
        </p:spPr>
      </p:pic>
      <p:pic>
        <p:nvPicPr>
          <p:cNvPr id="13" name="图片 12">
            <a:extLst>
              <a:ext uri="{FF2B5EF4-FFF2-40B4-BE49-F238E27FC236}">
                <a16:creationId xmlns:a16="http://schemas.microsoft.com/office/drawing/2014/main" id="{AD4BC8C8-CF9C-275F-3238-F694982874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856000" y="3717000"/>
            <a:ext cx="1368000" cy="1094400"/>
          </a:xfrm>
          <a:prstGeom prst="rect">
            <a:avLst/>
          </a:prstGeom>
        </p:spPr>
      </p:pic>
      <p:pic>
        <p:nvPicPr>
          <p:cNvPr id="15" name="图片 14">
            <a:extLst>
              <a:ext uri="{FF2B5EF4-FFF2-40B4-BE49-F238E27FC236}">
                <a16:creationId xmlns:a16="http://schemas.microsoft.com/office/drawing/2014/main" id="{C44156E2-19B0-EF7C-1E8F-D7AF1A764C4B}"/>
              </a:ext>
            </a:extLst>
          </p:cNvPr>
          <p:cNvPicPr>
            <a:picLocks noChangeAspect="1"/>
          </p:cNvPicPr>
          <p:nvPr/>
        </p:nvPicPr>
        <p:blipFill>
          <a:blip r:embed="rId6"/>
          <a:srcRect l="21175" t="14567" r="20473" b="14567"/>
          <a:stretch>
            <a:fillRect/>
          </a:stretch>
        </p:blipFill>
        <p:spPr>
          <a:xfrm>
            <a:off x="4584000" y="2725303"/>
            <a:ext cx="872497" cy="847697"/>
          </a:xfrm>
          <a:prstGeom prst="rect">
            <a:avLst/>
          </a:prstGeom>
        </p:spPr>
      </p:pic>
      <p:pic>
        <p:nvPicPr>
          <p:cNvPr id="17" name="图片 16">
            <a:extLst>
              <a:ext uri="{FF2B5EF4-FFF2-40B4-BE49-F238E27FC236}">
                <a16:creationId xmlns:a16="http://schemas.microsoft.com/office/drawing/2014/main" id="{90AE1E6E-9137-E326-F600-6B89EE2E166E}"/>
              </a:ext>
            </a:extLst>
          </p:cNvPr>
          <p:cNvPicPr>
            <a:picLocks noChangeAspect="1"/>
          </p:cNvPicPr>
          <p:nvPr/>
        </p:nvPicPr>
        <p:blipFill>
          <a:blip r:embed="rId7"/>
          <a:srcRect l="3218" t="38626" r="1986" b="32272"/>
          <a:stretch>
            <a:fillRect/>
          </a:stretch>
        </p:blipFill>
        <p:spPr>
          <a:xfrm>
            <a:off x="7320000" y="3811686"/>
            <a:ext cx="2736000" cy="841314"/>
          </a:xfrm>
          <a:prstGeom prst="rect">
            <a:avLst/>
          </a:prstGeom>
        </p:spPr>
      </p:pic>
    </p:spTree>
    <p:extLst>
      <p:ext uri="{BB962C8B-B14F-4D97-AF65-F5344CB8AC3E}">
        <p14:creationId xmlns:p14="http://schemas.microsoft.com/office/powerpoint/2010/main" val="21293054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E02A87-0C09-F32D-E1A8-C63EEDFD4D20}"/>
              </a:ext>
            </a:extLst>
          </p:cNvPr>
          <p:cNvPicPr>
            <a:picLocks noChangeAspect="1"/>
          </p:cNvPicPr>
          <p:nvPr/>
        </p:nvPicPr>
        <p:blipFill>
          <a:blip r:embed="rId2"/>
          <a:stretch>
            <a:fillRect/>
          </a:stretch>
        </p:blipFill>
        <p:spPr>
          <a:xfrm rot="19720243">
            <a:off x="28672" y="121328"/>
            <a:ext cx="1838249" cy="1286774"/>
          </a:xfrm>
          <a:prstGeom prst="rect">
            <a:avLst/>
          </a:prstGeom>
        </p:spPr>
      </p:pic>
      <p:sp>
        <p:nvSpPr>
          <p:cNvPr id="7" name="文本框 6">
            <a:extLst>
              <a:ext uri="{FF2B5EF4-FFF2-40B4-BE49-F238E27FC236}">
                <a16:creationId xmlns:a16="http://schemas.microsoft.com/office/drawing/2014/main" id="{1DCBD46C-548A-8434-1F39-26E5BDB077FE}"/>
              </a:ext>
            </a:extLst>
          </p:cNvPr>
          <p:cNvSpPr txBox="1"/>
          <p:nvPr/>
        </p:nvSpPr>
        <p:spPr>
          <a:xfrm rot="19800000">
            <a:off x="-348931" y="776105"/>
            <a:ext cx="5329526" cy="1569660"/>
          </a:xfrm>
          <a:prstGeom prst="rect">
            <a:avLst/>
          </a:prstGeom>
          <a:noFill/>
        </p:spPr>
        <p:txBody>
          <a:bodyPr wrap="square" rtlCol="0">
            <a:spAutoFit/>
          </a:bodyPr>
          <a:lstStyle/>
          <a:p>
            <a:pPr algn="ctr"/>
            <a:r>
              <a:rPr lang="en-US" altLang="zh-CN" sz="3200" b="1" i="1" dirty="0"/>
              <a:t>1995.08.09</a:t>
            </a:r>
          </a:p>
          <a:p>
            <a:pPr algn="ctr"/>
            <a:r>
              <a:rPr lang="zh-CN" altLang="en-US" sz="3200" b="1" i="1" dirty="0"/>
              <a:t>大时代</a:t>
            </a:r>
            <a:r>
              <a:rPr lang="en-US" altLang="zh-CN" sz="3200" b="1" i="1" dirty="0"/>
              <a:t>!</a:t>
            </a:r>
            <a:r>
              <a:rPr lang="zh-CN" altLang="en-US" sz="3200" b="1" i="1" dirty="0"/>
              <a:t>互联网缔造者上市</a:t>
            </a:r>
            <a:endParaRPr lang="en-US" altLang="zh-CN" sz="3200" b="1" i="1" dirty="0"/>
          </a:p>
          <a:p>
            <a:pPr algn="ctr"/>
            <a:r>
              <a:rPr lang="en-US" altLang="zh-CN" sz="3200" b="1" i="1" dirty="0"/>
              <a:t>$400w=(1day)=&gt;$</a:t>
            </a:r>
            <a:r>
              <a:rPr lang="en-US" altLang="zh-CN" sz="3200" b="1" i="1" dirty="0">
                <a:solidFill>
                  <a:srgbClr val="C00000"/>
                </a:solidFill>
              </a:rPr>
              <a:t>290000w</a:t>
            </a:r>
            <a:endParaRPr lang="zh-CN" altLang="en-US" sz="3200" b="1" i="1" dirty="0">
              <a:solidFill>
                <a:srgbClr val="C00000"/>
              </a:solidFill>
            </a:endParaRPr>
          </a:p>
        </p:txBody>
      </p:sp>
      <p:graphicFrame>
        <p:nvGraphicFramePr>
          <p:cNvPr id="20" name="表格 19">
            <a:extLst>
              <a:ext uri="{FF2B5EF4-FFF2-40B4-BE49-F238E27FC236}">
                <a16:creationId xmlns:a16="http://schemas.microsoft.com/office/drawing/2014/main" id="{7D048262-83A2-7C62-86EF-622A7D6BFC5A}"/>
              </a:ext>
            </a:extLst>
          </p:cNvPr>
          <p:cNvGraphicFramePr>
            <a:graphicFrameLocks noGrp="1"/>
          </p:cNvGraphicFramePr>
          <p:nvPr>
            <p:extLst>
              <p:ext uri="{D42A27DB-BD31-4B8C-83A1-F6EECF244321}">
                <p14:modId xmlns:p14="http://schemas.microsoft.com/office/powerpoint/2010/main" val="2230894251"/>
              </p:ext>
            </p:extLst>
          </p:nvPr>
        </p:nvGraphicFramePr>
        <p:xfrm>
          <a:off x="11136000" y="3861000"/>
          <a:ext cx="918416" cy="228600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86000">
                <a:tc>
                  <a:txBody>
                    <a:bodyPr/>
                    <a:lstStyle/>
                    <a:p>
                      <a:r>
                        <a:rPr lang="en-US" altLang="zh-CN" sz="1400" dirty="0"/>
                        <a:t>2004</a:t>
                      </a:r>
                    </a:p>
                    <a:p>
                      <a:r>
                        <a:rPr lang="en-US" altLang="zh-CN" sz="1400" dirty="0"/>
                        <a:t>40</a:t>
                      </a:r>
                      <a:r>
                        <a:rPr lang="zh-CN" altLang="en-US" sz="1400" dirty="0"/>
                        <a:t>岁</a:t>
                      </a:r>
                      <a:endParaRPr lang="en-US" altLang="zh-CN" sz="1400" dirty="0"/>
                    </a:p>
                    <a:p>
                      <a:r>
                        <a:rPr lang="zh-CN" altLang="en-US" sz="1400" dirty="0"/>
                        <a:t>整理汇总创业感悟</a:t>
                      </a:r>
                      <a:endParaRPr lang="en-US" altLang="zh-CN" sz="1400" dirty="0"/>
                    </a:p>
                    <a:p>
                      <a:r>
                        <a:rPr lang="zh-CN" altLang="en-US" sz="1400" dirty="0"/>
                        <a:t>第三本书</a:t>
                      </a:r>
                      <a:r>
                        <a:rPr lang="en-US" altLang="zh-CN" sz="1400" dirty="0"/>
                        <a:t>《</a:t>
                      </a:r>
                      <a:r>
                        <a:rPr lang="zh-CN" altLang="en-US" sz="1400" dirty="0"/>
                        <a:t>黑客与画家</a:t>
                      </a:r>
                      <a:r>
                        <a:rPr lang="en-US" altLang="zh-CN" sz="1400" dirty="0"/>
                        <a:t>》</a:t>
                      </a:r>
                      <a:r>
                        <a:rPr lang="zh-CN" altLang="en-US" sz="1400" dirty="0"/>
                        <a:t>出版</a:t>
                      </a:r>
                    </a:p>
                    <a:p>
                      <a:endParaRPr lang="zh-CN" altLang="en-US" dirty="0"/>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1" name="表格 20">
            <a:extLst>
              <a:ext uri="{FF2B5EF4-FFF2-40B4-BE49-F238E27FC236}">
                <a16:creationId xmlns:a16="http://schemas.microsoft.com/office/drawing/2014/main" id="{1DB29650-7D03-21D1-B889-96CDCA656FB1}"/>
              </a:ext>
            </a:extLst>
          </p:cNvPr>
          <p:cNvGraphicFramePr>
            <a:graphicFrameLocks noGrp="1"/>
          </p:cNvGraphicFramePr>
          <p:nvPr>
            <p:extLst>
              <p:ext uri="{D42A27DB-BD31-4B8C-83A1-F6EECF244321}">
                <p14:modId xmlns:p14="http://schemas.microsoft.com/office/powerpoint/2010/main" val="2135941255"/>
              </p:ext>
            </p:extLst>
          </p:nvPr>
        </p:nvGraphicFramePr>
        <p:xfrm>
          <a:off x="9785584" y="4254342"/>
          <a:ext cx="918416" cy="2270658"/>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70658">
                <a:tc>
                  <a:txBody>
                    <a:bodyPr/>
                    <a:lstStyle/>
                    <a:p>
                      <a:r>
                        <a:rPr lang="en-US" altLang="zh-CN" sz="1400" dirty="0"/>
                        <a:t>2000</a:t>
                      </a:r>
                    </a:p>
                    <a:p>
                      <a:r>
                        <a:rPr lang="en-US" altLang="zh-CN" sz="1400" dirty="0"/>
                        <a:t>36</a:t>
                      </a:r>
                      <a:r>
                        <a:rPr lang="zh-CN" altLang="en-US" sz="1400" dirty="0"/>
                        <a:t>岁</a:t>
                      </a:r>
                      <a:endParaRPr lang="en-US" altLang="zh-CN" sz="1400" dirty="0"/>
                    </a:p>
                    <a:p>
                      <a:r>
                        <a:rPr lang="zh-CN" altLang="en-US" sz="1400" dirty="0"/>
                        <a:t>作者受不了雅虎大公司环境</a:t>
                      </a:r>
                      <a:endParaRPr lang="en-US" altLang="zh-CN" sz="1400" dirty="0"/>
                    </a:p>
                    <a:p>
                      <a:r>
                        <a:rPr lang="zh-CN" altLang="en-US" sz="1400" dirty="0"/>
                        <a:t>辞职</a:t>
                      </a:r>
                      <a:endParaRPr lang="en-US" altLang="zh-CN" sz="1400" dirty="0"/>
                    </a:p>
                    <a:p>
                      <a:r>
                        <a:rPr lang="zh-CN" altLang="en-US" sz="1400" dirty="0"/>
                        <a:t>开始撰写创业感悟</a:t>
                      </a:r>
                    </a:p>
                    <a:p>
                      <a:endParaRPr lang="zh-CN" altLang="en-US" dirty="0"/>
                    </a:p>
                  </a:txBody>
                  <a:tcPr>
                    <a:solidFill>
                      <a:schemeClr val="tx1">
                        <a:lumMod val="50000"/>
                        <a:lumOff val="50000"/>
                      </a:schemeClr>
                    </a:solidFill>
                  </a:tcPr>
                </a:tc>
                <a:extLst>
                  <a:ext uri="{0D108BD9-81ED-4DB2-BD59-A6C34878D82A}">
                    <a16:rowId xmlns:a16="http://schemas.microsoft.com/office/drawing/2014/main" val="1737734456"/>
                  </a:ext>
                </a:extLst>
              </a:tr>
            </a:tbl>
          </a:graphicData>
        </a:graphic>
      </p:graphicFrame>
      <p:graphicFrame>
        <p:nvGraphicFramePr>
          <p:cNvPr id="22" name="表格 21">
            <a:extLst>
              <a:ext uri="{FF2B5EF4-FFF2-40B4-BE49-F238E27FC236}">
                <a16:creationId xmlns:a16="http://schemas.microsoft.com/office/drawing/2014/main" id="{66AB2396-A798-15B9-9674-5B959C1884C8}"/>
              </a:ext>
            </a:extLst>
          </p:cNvPr>
          <p:cNvGraphicFramePr>
            <a:graphicFrameLocks noGrp="1"/>
          </p:cNvGraphicFramePr>
          <p:nvPr>
            <p:extLst>
              <p:ext uri="{D42A27DB-BD31-4B8C-83A1-F6EECF244321}">
                <p14:modId xmlns:p14="http://schemas.microsoft.com/office/powerpoint/2010/main" val="1187261316"/>
              </p:ext>
            </p:extLst>
          </p:nvPr>
        </p:nvGraphicFramePr>
        <p:xfrm>
          <a:off x="8543133" y="60360"/>
          <a:ext cx="918416" cy="207264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1838658">
                <a:tc>
                  <a:txBody>
                    <a:bodyPr/>
                    <a:lstStyle/>
                    <a:p>
                      <a:r>
                        <a:rPr lang="en-US" altLang="zh-CN" sz="1400" dirty="0"/>
                        <a:t>1998.08</a:t>
                      </a:r>
                    </a:p>
                    <a:p>
                      <a:r>
                        <a:rPr lang="en-US" altLang="zh-CN" sz="1400" dirty="0"/>
                        <a:t>34</a:t>
                      </a:r>
                      <a:r>
                        <a:rPr lang="zh-CN" altLang="en-US" sz="1400" dirty="0"/>
                        <a:t>岁</a:t>
                      </a:r>
                      <a:endParaRPr lang="en-US" altLang="zh-CN" sz="1400" dirty="0"/>
                    </a:p>
                    <a:p>
                      <a:r>
                        <a:rPr lang="en-US" altLang="zh-CN" sz="1400" dirty="0" err="1"/>
                        <a:t>Viaweb</a:t>
                      </a:r>
                      <a:r>
                        <a:rPr lang="zh-CN" altLang="en-US" sz="1400" dirty="0"/>
                        <a:t>被雅虎以</a:t>
                      </a:r>
                      <a:r>
                        <a:rPr lang="en-US" altLang="zh-CN" sz="1400" dirty="0"/>
                        <a:t>4900w</a:t>
                      </a:r>
                      <a:r>
                        <a:rPr lang="zh-CN" altLang="en-US" sz="1400" dirty="0"/>
                        <a:t>美元收购</a:t>
                      </a:r>
                      <a:endParaRPr lang="en-US" altLang="zh-CN" sz="1400" dirty="0"/>
                    </a:p>
                    <a:p>
                      <a:r>
                        <a:rPr lang="zh-CN" altLang="en-US" sz="1400" dirty="0"/>
                        <a:t>作者成为雅虎员工</a:t>
                      </a:r>
                    </a:p>
                    <a:p>
                      <a:endParaRPr lang="zh-CN" altLang="en-US"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3" name="表格 22">
            <a:extLst>
              <a:ext uri="{FF2B5EF4-FFF2-40B4-BE49-F238E27FC236}">
                <a16:creationId xmlns:a16="http://schemas.microsoft.com/office/drawing/2014/main" id="{CB4485AA-729B-53AC-55C5-C749B3F62CD2}"/>
              </a:ext>
            </a:extLst>
          </p:cNvPr>
          <p:cNvGraphicFramePr>
            <a:graphicFrameLocks noGrp="1"/>
          </p:cNvGraphicFramePr>
          <p:nvPr>
            <p:extLst>
              <p:ext uri="{D42A27DB-BD31-4B8C-83A1-F6EECF244321}">
                <p14:modId xmlns:p14="http://schemas.microsoft.com/office/powerpoint/2010/main" val="3375354592"/>
              </p:ext>
            </p:extLst>
          </p:nvPr>
        </p:nvGraphicFramePr>
        <p:xfrm>
          <a:off x="6744000" y="1302342"/>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1997</a:t>
                      </a:r>
                    </a:p>
                    <a:p>
                      <a:r>
                        <a:rPr lang="en-US" altLang="zh-CN" sz="1400" dirty="0"/>
                        <a:t>33</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endParaRPr lang="en-US" altLang="zh-CN" sz="1400" dirty="0"/>
                    </a:p>
                    <a:p>
                      <a:r>
                        <a:rPr lang="en-US" altLang="zh-CN" sz="1400" dirty="0"/>
                        <a:t>400+</a:t>
                      </a:r>
                    </a:p>
                    <a:p>
                      <a:r>
                        <a:rPr lang="zh-CN" altLang="en-US" sz="1400" dirty="0"/>
                        <a:t>开始寻找收购者</a:t>
                      </a:r>
                    </a:p>
                    <a:p>
                      <a:endParaRPr lang="zh-CN" altLang="en-US"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4" name="表格 23">
            <a:extLst>
              <a:ext uri="{FF2B5EF4-FFF2-40B4-BE49-F238E27FC236}">
                <a16:creationId xmlns:a16="http://schemas.microsoft.com/office/drawing/2014/main" id="{C729F03A-DA79-20F2-9B6D-F331F8C5492E}"/>
              </a:ext>
            </a:extLst>
          </p:cNvPr>
          <p:cNvGraphicFramePr>
            <a:graphicFrameLocks noGrp="1"/>
          </p:cNvGraphicFramePr>
          <p:nvPr>
            <p:extLst>
              <p:ext uri="{D42A27DB-BD31-4B8C-83A1-F6EECF244321}">
                <p14:modId xmlns:p14="http://schemas.microsoft.com/office/powerpoint/2010/main" val="1670321068"/>
              </p:ext>
            </p:extLst>
          </p:nvPr>
        </p:nvGraphicFramePr>
        <p:xfrm>
          <a:off x="5592336" y="2205000"/>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圣诞</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r>
                        <a:rPr lang="en-US" altLang="zh-CN" sz="1400" dirty="0"/>
                        <a:t>70</a:t>
                      </a:r>
                    </a:p>
                    <a:p>
                      <a:r>
                        <a:rPr lang="zh-CN" altLang="en-US" sz="1400" dirty="0"/>
                        <a:t>其中包含</a:t>
                      </a:r>
                      <a:endParaRPr lang="en-US" altLang="zh-CN" sz="1400" dirty="0"/>
                    </a:p>
                    <a:p>
                      <a:r>
                        <a:rPr lang="zh-CN" altLang="en-US" sz="1400" dirty="0"/>
                        <a:t>著名摇滚杂志</a:t>
                      </a:r>
                      <a:r>
                        <a:rPr lang="en-US" altLang="zh-CN" sz="1400" dirty="0"/>
                        <a:t>《</a:t>
                      </a:r>
                      <a:r>
                        <a:rPr lang="zh-CN" altLang="en-US" sz="1400" dirty="0"/>
                        <a:t>滚石</a:t>
                      </a:r>
                      <a:r>
                        <a:rPr lang="en-US" altLang="zh-CN" sz="1400" dirty="0"/>
                        <a:t>》</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5" name="表格 24">
            <a:extLst>
              <a:ext uri="{FF2B5EF4-FFF2-40B4-BE49-F238E27FC236}">
                <a16:creationId xmlns:a16="http://schemas.microsoft.com/office/drawing/2014/main" id="{CE3D5831-CE36-D628-3AFB-B03580221290}"/>
              </a:ext>
            </a:extLst>
          </p:cNvPr>
          <p:cNvGraphicFramePr>
            <a:graphicFrameLocks noGrp="1"/>
          </p:cNvGraphicFramePr>
          <p:nvPr>
            <p:extLst>
              <p:ext uri="{D42A27DB-BD31-4B8C-83A1-F6EECF244321}">
                <p14:modId xmlns:p14="http://schemas.microsoft.com/office/powerpoint/2010/main" val="934549446"/>
              </p:ext>
            </p:extLst>
          </p:nvPr>
        </p:nvGraphicFramePr>
        <p:xfrm>
          <a:off x="4547880" y="2421000"/>
          <a:ext cx="1008000" cy="2270658"/>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夏天</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拿到第二轮天使投资</a:t>
                      </a:r>
                      <a:endParaRPr lang="en-US" altLang="zh-CN" sz="1400" dirty="0"/>
                    </a:p>
                    <a:p>
                      <a:r>
                        <a:rPr lang="en-US" altLang="zh-CN" sz="1400" dirty="0"/>
                        <a:t>80w</a:t>
                      </a:r>
                      <a:r>
                        <a:rPr lang="zh-CN" altLang="en-US" sz="1400" dirty="0"/>
                        <a:t>美元</a:t>
                      </a:r>
                      <a:endParaRPr lang="en-US" altLang="zh-CN" sz="1400" dirty="0"/>
                    </a:p>
                    <a:p>
                      <a:r>
                        <a:rPr lang="zh-CN" altLang="en-US" sz="1400" dirty="0"/>
                        <a:t>资金充足</a:t>
                      </a:r>
                      <a:endParaRPr lang="en-US" altLang="zh-CN" sz="1400" dirty="0"/>
                    </a:p>
                    <a:p>
                      <a:r>
                        <a:rPr lang="zh-CN" altLang="en-US" sz="1400" dirty="0"/>
                        <a:t>重新装修了公司</a:t>
                      </a:r>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6" name="表格 25">
            <a:extLst>
              <a:ext uri="{FF2B5EF4-FFF2-40B4-BE49-F238E27FC236}">
                <a16:creationId xmlns:a16="http://schemas.microsoft.com/office/drawing/2014/main" id="{65CD396C-F461-6134-18C3-F476EC03E8CA}"/>
              </a:ext>
            </a:extLst>
          </p:cNvPr>
          <p:cNvGraphicFramePr>
            <a:graphicFrameLocks noGrp="1"/>
          </p:cNvGraphicFramePr>
          <p:nvPr>
            <p:extLst>
              <p:ext uri="{D42A27DB-BD31-4B8C-83A1-F6EECF244321}">
                <p14:modId xmlns:p14="http://schemas.microsoft.com/office/powerpoint/2010/main" val="1584987305"/>
              </p:ext>
            </p:extLst>
          </p:nvPr>
        </p:nvGraphicFramePr>
        <p:xfrm>
          <a:off x="3525311" y="3789000"/>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1995.12</a:t>
                      </a:r>
                    </a:p>
                    <a:p>
                      <a:r>
                        <a:rPr lang="en-US" altLang="zh-CN" sz="1400" dirty="0"/>
                        <a:t>31</a:t>
                      </a:r>
                      <a:r>
                        <a:rPr lang="zh-CN" altLang="en-US" sz="1400" dirty="0"/>
                        <a:t>岁</a:t>
                      </a:r>
                      <a:endParaRPr lang="en-US" altLang="zh-CN" sz="1400" dirty="0"/>
                    </a:p>
                    <a:p>
                      <a:r>
                        <a:rPr lang="en-US" altLang="zh-CN" sz="1400" dirty="0" err="1"/>
                        <a:t>Viaweb</a:t>
                      </a:r>
                      <a:r>
                        <a:rPr lang="zh-CN" altLang="en-US" sz="1400" dirty="0"/>
                        <a:t>正式发展客户</a:t>
                      </a:r>
                      <a:endParaRPr lang="en-US" altLang="zh-CN" sz="1400" dirty="0"/>
                    </a:p>
                    <a:p>
                      <a:r>
                        <a:rPr lang="zh-CN" altLang="en-US" sz="1400" dirty="0"/>
                        <a:t>用户数量：</a:t>
                      </a:r>
                      <a:r>
                        <a:rPr lang="en-US" altLang="zh-CN" sz="1400" dirty="0"/>
                        <a:t>1</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7" name="表格 26">
            <a:extLst>
              <a:ext uri="{FF2B5EF4-FFF2-40B4-BE49-F238E27FC236}">
                <a16:creationId xmlns:a16="http://schemas.microsoft.com/office/drawing/2014/main" id="{28F65459-659D-4007-8386-F140E6AF812D}"/>
              </a:ext>
            </a:extLst>
          </p:cNvPr>
          <p:cNvGraphicFramePr>
            <a:graphicFrameLocks noGrp="1"/>
          </p:cNvGraphicFramePr>
          <p:nvPr>
            <p:extLst>
              <p:ext uri="{D42A27DB-BD31-4B8C-83A1-F6EECF244321}">
                <p14:modId xmlns:p14="http://schemas.microsoft.com/office/powerpoint/2010/main" val="1522370020"/>
              </p:ext>
            </p:extLst>
          </p:nvPr>
        </p:nvGraphicFramePr>
        <p:xfrm>
          <a:off x="1317247" y="4161946"/>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1995.08</a:t>
                      </a:r>
                    </a:p>
                    <a:p>
                      <a:r>
                        <a:rPr lang="en-US" altLang="zh-CN" sz="1400" dirty="0"/>
                        <a:t>31</a:t>
                      </a:r>
                      <a:r>
                        <a:rPr lang="zh-CN" altLang="en-US" sz="1400" dirty="0"/>
                        <a:t>岁</a:t>
                      </a:r>
                      <a:endParaRPr lang="en-US" altLang="zh-CN" sz="1400" dirty="0"/>
                    </a:p>
                    <a:p>
                      <a:r>
                        <a:rPr lang="zh-CN" altLang="en-US" sz="1400" dirty="0"/>
                        <a:t>美术老师丈夫资助</a:t>
                      </a:r>
                      <a:endParaRPr lang="en-US" altLang="zh-CN" sz="1400" dirty="0"/>
                    </a:p>
                    <a:p>
                      <a:r>
                        <a:rPr lang="en-US" altLang="zh-CN" sz="1400" dirty="0"/>
                        <a:t>1w</a:t>
                      </a:r>
                      <a:r>
                        <a:rPr lang="zh-CN" altLang="en-US" sz="1400" dirty="0"/>
                        <a:t>美元</a:t>
                      </a:r>
                      <a:endParaRPr lang="en-US" altLang="zh-CN" sz="1400" dirty="0"/>
                    </a:p>
                    <a:p>
                      <a:r>
                        <a:rPr lang="en-US" altLang="zh-CN" sz="1400" dirty="0" err="1"/>
                        <a:t>Viaweb</a:t>
                      </a:r>
                      <a:r>
                        <a:rPr lang="en-US" altLang="zh-CN" sz="1400" dirty="0"/>
                        <a:t> Demo</a:t>
                      </a:r>
                      <a:r>
                        <a:rPr lang="zh-CN" altLang="en-US" sz="1400" dirty="0"/>
                        <a:t>版程序开发完毕</a:t>
                      </a:r>
                      <a:endParaRPr lang="en-US" altLang="zh-CN" sz="1400"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8" name="表格 27">
            <a:extLst>
              <a:ext uri="{FF2B5EF4-FFF2-40B4-BE49-F238E27FC236}">
                <a16:creationId xmlns:a16="http://schemas.microsoft.com/office/drawing/2014/main" id="{60AF2C17-299F-F31B-6AB2-FFB78B82CEAB}"/>
              </a:ext>
            </a:extLst>
          </p:cNvPr>
          <p:cNvGraphicFramePr>
            <a:graphicFrameLocks noGrp="1"/>
          </p:cNvGraphicFramePr>
          <p:nvPr>
            <p:extLst>
              <p:ext uri="{D42A27DB-BD31-4B8C-83A1-F6EECF244321}">
                <p14:modId xmlns:p14="http://schemas.microsoft.com/office/powerpoint/2010/main" val="1853978663"/>
              </p:ext>
            </p:extLst>
          </p:nvPr>
        </p:nvGraphicFramePr>
        <p:xfrm>
          <a:off x="120000" y="4368935"/>
          <a:ext cx="1008000" cy="226408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64080">
                <a:tc>
                  <a:txBody>
                    <a:bodyPr/>
                    <a:lstStyle/>
                    <a:p>
                      <a:r>
                        <a:rPr lang="en-US" altLang="zh-CN" sz="1400" dirty="0"/>
                        <a:t>1995</a:t>
                      </a:r>
                      <a:r>
                        <a:rPr lang="zh-CN" altLang="en-US" sz="1400" dirty="0"/>
                        <a:t>初夏</a:t>
                      </a:r>
                      <a:endParaRPr lang="en-US" altLang="zh-CN" sz="1400" dirty="0"/>
                    </a:p>
                    <a:p>
                      <a:r>
                        <a:rPr lang="en-US" altLang="zh-CN" sz="1400" dirty="0"/>
                        <a:t>31</a:t>
                      </a:r>
                      <a:r>
                        <a:rPr lang="zh-CN" altLang="en-US" sz="1400" dirty="0"/>
                        <a:t>岁</a:t>
                      </a:r>
                      <a:endParaRPr lang="en-US" altLang="zh-CN" sz="1400" dirty="0"/>
                    </a:p>
                    <a:p>
                      <a:r>
                        <a:rPr lang="zh-CN" altLang="en-US" sz="1400" dirty="0"/>
                        <a:t>和朋友罗伯特 莫里斯</a:t>
                      </a:r>
                      <a:r>
                        <a:rPr lang="en-US" altLang="zh-CN" sz="1400" dirty="0"/>
                        <a:t>(</a:t>
                      </a:r>
                      <a:r>
                        <a:rPr lang="zh-CN" altLang="en-US" sz="1400" dirty="0"/>
                        <a:t>世界上第一个蠕虫病毒的作者</a:t>
                      </a:r>
                      <a:r>
                        <a:rPr lang="en-US" altLang="zh-CN" sz="1400" dirty="0"/>
                        <a:t>)</a:t>
                      </a:r>
                      <a:r>
                        <a:rPr lang="zh-CN" altLang="en-US" sz="1400" dirty="0"/>
                        <a:t>合伙开始创业</a:t>
                      </a:r>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9" name="表格 28">
            <a:extLst>
              <a:ext uri="{FF2B5EF4-FFF2-40B4-BE49-F238E27FC236}">
                <a16:creationId xmlns:a16="http://schemas.microsoft.com/office/drawing/2014/main" id="{61B2D3D2-AB33-5C30-5AE4-750EF134E8FE}"/>
              </a:ext>
            </a:extLst>
          </p:cNvPr>
          <p:cNvGraphicFramePr>
            <a:graphicFrameLocks noGrp="1"/>
          </p:cNvGraphicFramePr>
          <p:nvPr>
            <p:extLst>
              <p:ext uri="{D42A27DB-BD31-4B8C-83A1-F6EECF244321}">
                <p14:modId xmlns:p14="http://schemas.microsoft.com/office/powerpoint/2010/main" val="3750024135"/>
              </p:ext>
            </p:extLst>
          </p:nvPr>
        </p:nvGraphicFramePr>
        <p:xfrm>
          <a:off x="2442495" y="3462342"/>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1995.10</a:t>
                      </a:r>
                    </a:p>
                    <a:p>
                      <a:r>
                        <a:rPr lang="en-US" altLang="zh-CN" sz="1400" dirty="0"/>
                        <a:t>31</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拿到第一轮天使投资</a:t>
                      </a:r>
                      <a:endParaRPr lang="en-US" altLang="zh-CN" sz="1400" dirty="0"/>
                    </a:p>
                    <a:p>
                      <a:r>
                        <a:rPr lang="en-US" altLang="zh-CN" sz="1400" dirty="0"/>
                        <a:t>10w</a:t>
                      </a:r>
                      <a:r>
                        <a:rPr lang="zh-CN" altLang="en-US" sz="1400" dirty="0"/>
                        <a:t>美元</a:t>
                      </a:r>
                    </a:p>
                  </a:txBody>
                  <a:tcPr>
                    <a:solidFill>
                      <a:srgbClr val="00B050"/>
                    </a:solidFill>
                  </a:tcPr>
                </a:tc>
                <a:extLst>
                  <a:ext uri="{0D108BD9-81ED-4DB2-BD59-A6C34878D82A}">
                    <a16:rowId xmlns:a16="http://schemas.microsoft.com/office/drawing/2014/main" val="1737734456"/>
                  </a:ext>
                </a:extLst>
              </a:tr>
            </a:tbl>
          </a:graphicData>
        </a:graphic>
      </p:graphicFrame>
      <p:sp>
        <p:nvSpPr>
          <p:cNvPr id="34" name="任意多边形: 形状 33">
            <a:extLst>
              <a:ext uri="{FF2B5EF4-FFF2-40B4-BE49-F238E27FC236}">
                <a16:creationId xmlns:a16="http://schemas.microsoft.com/office/drawing/2014/main" id="{76886BC1-EFEB-1B2B-467E-1870A602B29C}"/>
              </a:ext>
            </a:extLst>
          </p:cNvPr>
          <p:cNvSpPr/>
          <p:nvPr/>
        </p:nvSpPr>
        <p:spPr>
          <a:xfrm>
            <a:off x="186267" y="2143339"/>
            <a:ext cx="11827933" cy="4636270"/>
          </a:xfrm>
          <a:custGeom>
            <a:avLst/>
            <a:gdLst>
              <a:gd name="connsiteX0" fmla="*/ 0 w 11827933"/>
              <a:gd name="connsiteY0" fmla="*/ 4604594 h 4636270"/>
              <a:gd name="connsiteX1" fmla="*/ 939800 w 11827933"/>
              <a:gd name="connsiteY1" fmla="*/ 4621528 h 4636270"/>
              <a:gd name="connsiteX2" fmla="*/ 1430866 w 11827933"/>
              <a:gd name="connsiteY2" fmla="*/ 4418328 h 4636270"/>
              <a:gd name="connsiteX3" fmla="*/ 2159000 w 11827933"/>
              <a:gd name="connsiteY3" fmla="*/ 4375994 h 4636270"/>
              <a:gd name="connsiteX4" fmla="*/ 2607733 w 11827933"/>
              <a:gd name="connsiteY4" fmla="*/ 3690194 h 4636270"/>
              <a:gd name="connsiteX5" fmla="*/ 3191933 w 11827933"/>
              <a:gd name="connsiteY5" fmla="*/ 3952661 h 4636270"/>
              <a:gd name="connsiteX6" fmla="*/ 4284133 w 11827933"/>
              <a:gd name="connsiteY6" fmla="*/ 3978061 h 4636270"/>
              <a:gd name="connsiteX7" fmla="*/ 4555066 w 11827933"/>
              <a:gd name="connsiteY7" fmla="*/ 3554728 h 4636270"/>
              <a:gd name="connsiteX8" fmla="*/ 4758266 w 11827933"/>
              <a:gd name="connsiteY8" fmla="*/ 2665728 h 4636270"/>
              <a:gd name="connsiteX9" fmla="*/ 5469466 w 11827933"/>
              <a:gd name="connsiteY9" fmla="*/ 2597994 h 4636270"/>
              <a:gd name="connsiteX10" fmla="*/ 5723466 w 11827933"/>
              <a:gd name="connsiteY10" fmla="*/ 2403261 h 4636270"/>
              <a:gd name="connsiteX11" fmla="*/ 6578600 w 11827933"/>
              <a:gd name="connsiteY11" fmla="*/ 2310128 h 4636270"/>
              <a:gd name="connsiteX12" fmla="*/ 6934200 w 11827933"/>
              <a:gd name="connsiteY12" fmla="*/ 1488861 h 4636270"/>
              <a:gd name="connsiteX13" fmla="*/ 7120466 w 11827933"/>
              <a:gd name="connsiteY13" fmla="*/ 1725928 h 4636270"/>
              <a:gd name="connsiteX14" fmla="*/ 7281333 w 11827933"/>
              <a:gd name="connsiteY14" fmla="*/ 1751328 h 4636270"/>
              <a:gd name="connsiteX15" fmla="*/ 7349066 w 11827933"/>
              <a:gd name="connsiteY15" fmla="*/ 1454994 h 4636270"/>
              <a:gd name="connsiteX16" fmla="*/ 7577666 w 11827933"/>
              <a:gd name="connsiteY16" fmla="*/ 1768261 h 4636270"/>
              <a:gd name="connsiteX17" fmla="*/ 7747000 w 11827933"/>
              <a:gd name="connsiteY17" fmla="*/ 2200061 h 4636270"/>
              <a:gd name="connsiteX18" fmla="*/ 7780866 w 11827933"/>
              <a:gd name="connsiteY18" fmla="*/ 1395728 h 4636270"/>
              <a:gd name="connsiteX19" fmla="*/ 8060266 w 11827933"/>
              <a:gd name="connsiteY19" fmla="*/ 2386328 h 4636270"/>
              <a:gd name="connsiteX20" fmla="*/ 8398933 w 11827933"/>
              <a:gd name="connsiteY20" fmla="*/ 41061 h 4636270"/>
              <a:gd name="connsiteX21" fmla="*/ 9025466 w 11827933"/>
              <a:gd name="connsiteY21" fmla="*/ 938528 h 4636270"/>
              <a:gd name="connsiteX22" fmla="*/ 9321800 w 11827933"/>
              <a:gd name="connsiteY22" fmla="*/ 1531194 h 4636270"/>
              <a:gd name="connsiteX23" fmla="*/ 9821333 w 11827933"/>
              <a:gd name="connsiteY23" fmla="*/ 1979928 h 4636270"/>
              <a:gd name="connsiteX24" fmla="*/ 10219266 w 11827933"/>
              <a:gd name="connsiteY24" fmla="*/ 2030728 h 4636270"/>
              <a:gd name="connsiteX25" fmla="*/ 10566400 w 11827933"/>
              <a:gd name="connsiteY25" fmla="*/ 1827528 h 4636270"/>
              <a:gd name="connsiteX26" fmla="*/ 11032066 w 11827933"/>
              <a:gd name="connsiteY26" fmla="*/ 1615861 h 4636270"/>
              <a:gd name="connsiteX27" fmla="*/ 11827933 w 11827933"/>
              <a:gd name="connsiteY27" fmla="*/ 1539661 h 463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27933" h="4636270">
                <a:moveTo>
                  <a:pt x="0" y="4604594"/>
                </a:moveTo>
                <a:cubicBezTo>
                  <a:pt x="350661" y="4628583"/>
                  <a:pt x="701322" y="4652572"/>
                  <a:pt x="939800" y="4621528"/>
                </a:cubicBezTo>
                <a:cubicBezTo>
                  <a:pt x="1178278" y="4590484"/>
                  <a:pt x="1227666" y="4459250"/>
                  <a:pt x="1430866" y="4418328"/>
                </a:cubicBezTo>
                <a:cubicBezTo>
                  <a:pt x="1634066" y="4377406"/>
                  <a:pt x="1962855" y="4497350"/>
                  <a:pt x="2159000" y="4375994"/>
                </a:cubicBezTo>
                <a:cubicBezTo>
                  <a:pt x="2355145" y="4254638"/>
                  <a:pt x="2435578" y="3760749"/>
                  <a:pt x="2607733" y="3690194"/>
                </a:cubicBezTo>
                <a:cubicBezTo>
                  <a:pt x="2779888" y="3619639"/>
                  <a:pt x="2912533" y="3904683"/>
                  <a:pt x="3191933" y="3952661"/>
                </a:cubicBezTo>
                <a:cubicBezTo>
                  <a:pt x="3471333" y="4000639"/>
                  <a:pt x="4056944" y="4044383"/>
                  <a:pt x="4284133" y="3978061"/>
                </a:cubicBezTo>
                <a:cubicBezTo>
                  <a:pt x="4511322" y="3911739"/>
                  <a:pt x="4476044" y="3773450"/>
                  <a:pt x="4555066" y="3554728"/>
                </a:cubicBezTo>
                <a:cubicBezTo>
                  <a:pt x="4634088" y="3336006"/>
                  <a:pt x="4605866" y="2825184"/>
                  <a:pt x="4758266" y="2665728"/>
                </a:cubicBezTo>
                <a:cubicBezTo>
                  <a:pt x="4910666" y="2506272"/>
                  <a:pt x="5308599" y="2641738"/>
                  <a:pt x="5469466" y="2597994"/>
                </a:cubicBezTo>
                <a:cubicBezTo>
                  <a:pt x="5630333" y="2554249"/>
                  <a:pt x="5538610" y="2451239"/>
                  <a:pt x="5723466" y="2403261"/>
                </a:cubicBezTo>
                <a:cubicBezTo>
                  <a:pt x="5908322" y="2355283"/>
                  <a:pt x="6376811" y="2462528"/>
                  <a:pt x="6578600" y="2310128"/>
                </a:cubicBezTo>
                <a:cubicBezTo>
                  <a:pt x="6780389" y="2157728"/>
                  <a:pt x="6843889" y="1586228"/>
                  <a:pt x="6934200" y="1488861"/>
                </a:cubicBezTo>
                <a:cubicBezTo>
                  <a:pt x="7024511" y="1391494"/>
                  <a:pt x="7062611" y="1682183"/>
                  <a:pt x="7120466" y="1725928"/>
                </a:cubicBezTo>
                <a:cubicBezTo>
                  <a:pt x="7178322" y="1769672"/>
                  <a:pt x="7243233" y="1796484"/>
                  <a:pt x="7281333" y="1751328"/>
                </a:cubicBezTo>
                <a:cubicBezTo>
                  <a:pt x="7319433" y="1706172"/>
                  <a:pt x="7299677" y="1452172"/>
                  <a:pt x="7349066" y="1454994"/>
                </a:cubicBezTo>
                <a:cubicBezTo>
                  <a:pt x="7398455" y="1457816"/>
                  <a:pt x="7511344" y="1644083"/>
                  <a:pt x="7577666" y="1768261"/>
                </a:cubicBezTo>
                <a:cubicBezTo>
                  <a:pt x="7643988" y="1892439"/>
                  <a:pt x="7713133" y="2262150"/>
                  <a:pt x="7747000" y="2200061"/>
                </a:cubicBezTo>
                <a:cubicBezTo>
                  <a:pt x="7780867" y="2137972"/>
                  <a:pt x="7728655" y="1364683"/>
                  <a:pt x="7780866" y="1395728"/>
                </a:cubicBezTo>
                <a:cubicBezTo>
                  <a:pt x="7833077" y="1426772"/>
                  <a:pt x="7957255" y="2612106"/>
                  <a:pt x="8060266" y="2386328"/>
                </a:cubicBezTo>
                <a:cubicBezTo>
                  <a:pt x="8163277" y="2160550"/>
                  <a:pt x="8238066" y="282361"/>
                  <a:pt x="8398933" y="41061"/>
                </a:cubicBezTo>
                <a:cubicBezTo>
                  <a:pt x="8559800" y="-200239"/>
                  <a:pt x="8871655" y="690172"/>
                  <a:pt x="9025466" y="938528"/>
                </a:cubicBezTo>
                <a:cubicBezTo>
                  <a:pt x="9179277" y="1186883"/>
                  <a:pt x="9189156" y="1357627"/>
                  <a:pt x="9321800" y="1531194"/>
                </a:cubicBezTo>
                <a:cubicBezTo>
                  <a:pt x="9454444" y="1704761"/>
                  <a:pt x="9671755" y="1896672"/>
                  <a:pt x="9821333" y="1979928"/>
                </a:cubicBezTo>
                <a:cubicBezTo>
                  <a:pt x="9970911" y="2063184"/>
                  <a:pt x="10095088" y="2056128"/>
                  <a:pt x="10219266" y="2030728"/>
                </a:cubicBezTo>
                <a:cubicBezTo>
                  <a:pt x="10343444" y="2005328"/>
                  <a:pt x="10430933" y="1896672"/>
                  <a:pt x="10566400" y="1827528"/>
                </a:cubicBezTo>
                <a:cubicBezTo>
                  <a:pt x="10701867" y="1758384"/>
                  <a:pt x="10821811" y="1663839"/>
                  <a:pt x="11032066" y="1615861"/>
                </a:cubicBezTo>
                <a:cubicBezTo>
                  <a:pt x="11242321" y="1567883"/>
                  <a:pt x="11620500" y="1600339"/>
                  <a:pt x="11827933" y="1539661"/>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3B56FF-BCB8-CF8E-BB69-9887C00473DB}"/>
              </a:ext>
            </a:extLst>
          </p:cNvPr>
          <p:cNvPicPr>
            <a:picLocks noChangeAspect="1"/>
          </p:cNvPicPr>
          <p:nvPr/>
        </p:nvPicPr>
        <p:blipFill>
          <a:blip r:embed="rId3"/>
          <a:stretch>
            <a:fillRect/>
          </a:stretch>
        </p:blipFill>
        <p:spPr>
          <a:xfrm>
            <a:off x="8544000" y="1589361"/>
            <a:ext cx="2645380" cy="1983639"/>
          </a:xfrm>
          <a:prstGeom prst="rect">
            <a:avLst/>
          </a:prstGeom>
        </p:spPr>
      </p:pic>
      <p:pic>
        <p:nvPicPr>
          <p:cNvPr id="40" name="图片 39">
            <a:extLst>
              <a:ext uri="{FF2B5EF4-FFF2-40B4-BE49-F238E27FC236}">
                <a16:creationId xmlns:a16="http://schemas.microsoft.com/office/drawing/2014/main" id="{061146DC-714B-A1A6-579F-F151B786F667}"/>
              </a:ext>
            </a:extLst>
          </p:cNvPr>
          <p:cNvPicPr>
            <a:picLocks noChangeAspect="1"/>
          </p:cNvPicPr>
          <p:nvPr/>
        </p:nvPicPr>
        <p:blipFill>
          <a:blip r:embed="rId4"/>
          <a:stretch>
            <a:fillRect/>
          </a:stretch>
        </p:blipFill>
        <p:spPr>
          <a:xfrm>
            <a:off x="11077996" y="2133000"/>
            <a:ext cx="972660" cy="1505678"/>
          </a:xfrm>
          <a:prstGeom prst="rect">
            <a:avLst/>
          </a:prstGeom>
        </p:spPr>
      </p:pic>
      <p:pic>
        <p:nvPicPr>
          <p:cNvPr id="42" name="图片 41">
            <a:extLst>
              <a:ext uri="{FF2B5EF4-FFF2-40B4-BE49-F238E27FC236}">
                <a16:creationId xmlns:a16="http://schemas.microsoft.com/office/drawing/2014/main" id="{623D2666-CC3E-645A-5C8C-51741ABED5E9}"/>
              </a:ext>
            </a:extLst>
          </p:cNvPr>
          <p:cNvPicPr>
            <a:picLocks noChangeAspect="1"/>
          </p:cNvPicPr>
          <p:nvPr/>
        </p:nvPicPr>
        <p:blipFill>
          <a:blip r:embed="rId5"/>
          <a:stretch>
            <a:fillRect/>
          </a:stretch>
        </p:blipFill>
        <p:spPr>
          <a:xfrm>
            <a:off x="5808000" y="4597671"/>
            <a:ext cx="2315165" cy="516282"/>
          </a:xfrm>
          <a:prstGeom prst="rect">
            <a:avLst/>
          </a:prstGeom>
        </p:spPr>
      </p:pic>
      <p:pic>
        <p:nvPicPr>
          <p:cNvPr id="3" name="图片 2">
            <a:extLst>
              <a:ext uri="{FF2B5EF4-FFF2-40B4-BE49-F238E27FC236}">
                <a16:creationId xmlns:a16="http://schemas.microsoft.com/office/drawing/2014/main" id="{CB5B68FF-2244-027C-4B68-CF10CC1E3769}"/>
              </a:ext>
            </a:extLst>
          </p:cNvPr>
          <p:cNvPicPr>
            <a:picLocks noChangeAspect="1"/>
          </p:cNvPicPr>
          <p:nvPr/>
        </p:nvPicPr>
        <p:blipFill>
          <a:blip r:embed="rId6"/>
          <a:srcRect l="12709" r="13427" b="11024"/>
          <a:stretch>
            <a:fillRect/>
          </a:stretch>
        </p:blipFill>
        <p:spPr>
          <a:xfrm>
            <a:off x="517887" y="3643307"/>
            <a:ext cx="591617" cy="721693"/>
          </a:xfrm>
          <a:prstGeom prst="rect">
            <a:avLst/>
          </a:prstGeom>
        </p:spPr>
      </p:pic>
    </p:spTree>
    <p:extLst>
      <p:ext uri="{BB962C8B-B14F-4D97-AF65-F5344CB8AC3E}">
        <p14:creationId xmlns:p14="http://schemas.microsoft.com/office/powerpoint/2010/main" val="38650373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71BE569-E88B-BBF3-7599-62155AAD6DF8}"/>
              </a:ext>
            </a:extLst>
          </p:cNvPr>
          <p:cNvGraphicFramePr>
            <a:graphicFrameLocks noGrp="1"/>
          </p:cNvGraphicFramePr>
          <p:nvPr>
            <p:extLst>
              <p:ext uri="{D42A27DB-BD31-4B8C-83A1-F6EECF244321}">
                <p14:modId xmlns:p14="http://schemas.microsoft.com/office/powerpoint/2010/main" val="4027769540"/>
              </p:ext>
            </p:extLst>
          </p:nvPr>
        </p:nvGraphicFramePr>
        <p:xfrm>
          <a:off x="1920000" y="462280"/>
          <a:ext cx="8384000" cy="5933440"/>
        </p:xfrm>
        <a:graphic>
          <a:graphicData uri="http://schemas.openxmlformats.org/drawingml/2006/table">
            <a:tbl>
              <a:tblPr firstRow="1" bandRow="1">
                <a:tableStyleId>{5C22544A-7EE6-4342-B048-85BDC9FD1C3A}</a:tableStyleId>
              </a:tblPr>
              <a:tblGrid>
                <a:gridCol w="4192000">
                  <a:extLst>
                    <a:ext uri="{9D8B030D-6E8A-4147-A177-3AD203B41FA5}">
                      <a16:colId xmlns:a16="http://schemas.microsoft.com/office/drawing/2014/main" val="2310705263"/>
                    </a:ext>
                  </a:extLst>
                </a:gridCol>
                <a:gridCol w="4192000">
                  <a:extLst>
                    <a:ext uri="{9D8B030D-6E8A-4147-A177-3AD203B41FA5}">
                      <a16:colId xmlns:a16="http://schemas.microsoft.com/office/drawing/2014/main" val="3236293457"/>
                    </a:ext>
                  </a:extLst>
                </a:gridCol>
              </a:tblGrid>
              <a:tr h="370840">
                <a:tc>
                  <a:txBody>
                    <a:bodyPr/>
                    <a:lstStyle/>
                    <a:p>
                      <a:r>
                        <a:rPr lang="zh-CN" altLang="en-US" dirty="0"/>
                        <a:t>章节</a:t>
                      </a:r>
                    </a:p>
                  </a:txBody>
                  <a:tcPr>
                    <a:solidFill>
                      <a:schemeClr val="tx1"/>
                    </a:solidFill>
                  </a:tcPr>
                </a:tc>
                <a:tc>
                  <a:txBody>
                    <a:bodyPr/>
                    <a:lstStyle/>
                    <a:p>
                      <a:r>
                        <a:rPr lang="zh-CN" altLang="en-US" dirty="0"/>
                        <a:t>内容</a:t>
                      </a:r>
                    </a:p>
                  </a:txBody>
                  <a:tcPr>
                    <a:solidFill>
                      <a:schemeClr val="tx1"/>
                    </a:solidFill>
                  </a:tcPr>
                </a:tc>
                <a:extLst>
                  <a:ext uri="{0D108BD9-81ED-4DB2-BD59-A6C34878D82A}">
                    <a16:rowId xmlns:a16="http://schemas.microsoft.com/office/drawing/2014/main" val="68713715"/>
                  </a:ext>
                </a:extLst>
              </a:tr>
              <a:tr h="370840">
                <a:tc>
                  <a:txBody>
                    <a:bodyPr/>
                    <a:lstStyle/>
                    <a:p>
                      <a:r>
                        <a:rPr lang="zh-CN" altLang="en-US" dirty="0">
                          <a:solidFill>
                            <a:schemeClr val="bg1"/>
                          </a:solidFill>
                        </a:rPr>
                        <a:t>第</a:t>
                      </a:r>
                      <a:r>
                        <a:rPr lang="en-US" altLang="zh-CN" dirty="0">
                          <a:solidFill>
                            <a:schemeClr val="bg1"/>
                          </a:solidFill>
                        </a:rPr>
                        <a:t>01</a:t>
                      </a:r>
                      <a:r>
                        <a:rPr lang="zh-CN" altLang="en-US" dirty="0">
                          <a:solidFill>
                            <a:schemeClr val="bg1"/>
                          </a:solidFill>
                        </a:rPr>
                        <a:t>章 为什么书呆子不受欢迎</a:t>
                      </a:r>
                    </a:p>
                  </a:txBody>
                  <a:tcPr>
                    <a:solidFill>
                      <a:srgbClr val="C00000"/>
                    </a:solidFill>
                  </a:tcPr>
                </a:tc>
                <a:tc>
                  <a:txBody>
                    <a:bodyPr/>
                    <a:lstStyle/>
                    <a:p>
                      <a:r>
                        <a:rPr lang="zh-CN" altLang="en-US" dirty="0">
                          <a:solidFill>
                            <a:schemeClr val="bg1"/>
                          </a:solidFill>
                        </a:rPr>
                        <a:t>教育与社会选拔</a:t>
                      </a:r>
                    </a:p>
                  </a:txBody>
                  <a:tcPr>
                    <a:solidFill>
                      <a:srgbClr val="C00000"/>
                    </a:solidFill>
                  </a:tcPr>
                </a:tc>
                <a:extLst>
                  <a:ext uri="{0D108BD9-81ED-4DB2-BD59-A6C34878D82A}">
                    <a16:rowId xmlns:a16="http://schemas.microsoft.com/office/drawing/2014/main" val="977325536"/>
                  </a:ext>
                </a:extLst>
              </a:tr>
              <a:tr h="370840">
                <a:tc>
                  <a:txBody>
                    <a:bodyPr/>
                    <a:lstStyle/>
                    <a:p>
                      <a:r>
                        <a:rPr lang="zh-CN" altLang="en-US" dirty="0">
                          <a:solidFill>
                            <a:schemeClr val="bg1"/>
                          </a:solidFill>
                        </a:rPr>
                        <a:t>第</a:t>
                      </a:r>
                      <a:r>
                        <a:rPr lang="en-US" altLang="zh-CN" dirty="0">
                          <a:solidFill>
                            <a:schemeClr val="bg1"/>
                          </a:solidFill>
                        </a:rPr>
                        <a:t>02</a:t>
                      </a:r>
                      <a:r>
                        <a:rPr lang="zh-CN" altLang="en-US" dirty="0">
                          <a:solidFill>
                            <a:schemeClr val="bg1"/>
                          </a:solidFill>
                        </a:rPr>
                        <a:t>章 黑客与画家</a:t>
                      </a:r>
                    </a:p>
                  </a:txBody>
                  <a:tcPr>
                    <a:solidFill>
                      <a:srgbClr val="C00000"/>
                    </a:solidFill>
                  </a:tcPr>
                </a:tc>
                <a:tc>
                  <a:txBody>
                    <a:bodyPr/>
                    <a:lstStyle/>
                    <a:p>
                      <a:r>
                        <a:rPr lang="zh-CN" altLang="en-US" dirty="0">
                          <a:solidFill>
                            <a:schemeClr val="bg1"/>
                          </a:solidFill>
                        </a:rPr>
                        <a:t>创作者看待问题的视角</a:t>
                      </a:r>
                    </a:p>
                  </a:txBody>
                  <a:tcPr>
                    <a:solidFill>
                      <a:srgbClr val="C00000"/>
                    </a:solidFill>
                  </a:tcPr>
                </a:tc>
                <a:extLst>
                  <a:ext uri="{0D108BD9-81ED-4DB2-BD59-A6C34878D82A}">
                    <a16:rowId xmlns:a16="http://schemas.microsoft.com/office/drawing/2014/main" val="624101816"/>
                  </a:ext>
                </a:extLst>
              </a:tr>
              <a:tr h="370840">
                <a:tc>
                  <a:txBody>
                    <a:bodyPr/>
                    <a:lstStyle/>
                    <a:p>
                      <a:r>
                        <a:rPr lang="zh-CN" altLang="en-US" dirty="0">
                          <a:solidFill>
                            <a:schemeClr val="bg1"/>
                          </a:solidFill>
                        </a:rPr>
                        <a:t>第</a:t>
                      </a:r>
                      <a:r>
                        <a:rPr lang="en-US" altLang="zh-CN" dirty="0">
                          <a:solidFill>
                            <a:schemeClr val="bg1"/>
                          </a:solidFill>
                        </a:rPr>
                        <a:t>03</a:t>
                      </a:r>
                      <a:r>
                        <a:rPr lang="zh-CN" altLang="en-US" dirty="0">
                          <a:solidFill>
                            <a:schemeClr val="bg1"/>
                          </a:solidFill>
                        </a:rPr>
                        <a:t>章 不能说的话</a:t>
                      </a:r>
                    </a:p>
                  </a:txBody>
                  <a:tcPr>
                    <a:solidFill>
                      <a:srgbClr val="C00000"/>
                    </a:solidFill>
                  </a:tcPr>
                </a:tc>
                <a:tc>
                  <a:txBody>
                    <a:bodyPr/>
                    <a:lstStyle/>
                    <a:p>
                      <a:r>
                        <a:rPr lang="zh-CN" altLang="en-US" dirty="0">
                          <a:solidFill>
                            <a:schemeClr val="bg1"/>
                          </a:solidFill>
                        </a:rPr>
                        <a:t>政治、宗教与言论自由</a:t>
                      </a:r>
                    </a:p>
                  </a:txBody>
                  <a:tcPr>
                    <a:solidFill>
                      <a:srgbClr val="C00000"/>
                    </a:solidFill>
                  </a:tcPr>
                </a:tc>
                <a:extLst>
                  <a:ext uri="{0D108BD9-81ED-4DB2-BD59-A6C34878D82A}">
                    <a16:rowId xmlns:a16="http://schemas.microsoft.com/office/drawing/2014/main" val="4174289143"/>
                  </a:ext>
                </a:extLst>
              </a:tr>
              <a:tr h="370840">
                <a:tc>
                  <a:txBody>
                    <a:bodyPr/>
                    <a:lstStyle/>
                    <a:p>
                      <a:r>
                        <a:rPr lang="zh-CN" altLang="en-US" dirty="0">
                          <a:solidFill>
                            <a:schemeClr val="bg1"/>
                          </a:solidFill>
                        </a:rPr>
                        <a:t>第</a:t>
                      </a:r>
                      <a:r>
                        <a:rPr lang="en-US" altLang="zh-CN" dirty="0">
                          <a:solidFill>
                            <a:schemeClr val="bg1"/>
                          </a:solidFill>
                        </a:rPr>
                        <a:t>04</a:t>
                      </a:r>
                      <a:r>
                        <a:rPr lang="zh-CN" altLang="en-US" dirty="0">
                          <a:solidFill>
                            <a:schemeClr val="bg1"/>
                          </a:solidFill>
                        </a:rPr>
                        <a:t>章 良好的坏习惯</a:t>
                      </a:r>
                    </a:p>
                  </a:txBody>
                  <a:tcPr>
                    <a:solidFill>
                      <a:srgbClr val="C00000"/>
                    </a:solidFill>
                  </a:tcPr>
                </a:tc>
                <a:tc>
                  <a:txBody>
                    <a:bodyPr/>
                    <a:lstStyle/>
                    <a:p>
                      <a:r>
                        <a:rPr lang="zh-CN" altLang="en-US" dirty="0">
                          <a:solidFill>
                            <a:schemeClr val="bg1"/>
                          </a:solidFill>
                        </a:rPr>
                        <a:t>美国精神与法律</a:t>
                      </a:r>
                    </a:p>
                  </a:txBody>
                  <a:tcPr>
                    <a:solidFill>
                      <a:srgbClr val="C00000"/>
                    </a:solidFill>
                  </a:tcPr>
                </a:tc>
                <a:extLst>
                  <a:ext uri="{0D108BD9-81ED-4DB2-BD59-A6C34878D82A}">
                    <a16:rowId xmlns:a16="http://schemas.microsoft.com/office/drawing/2014/main" val="2475542388"/>
                  </a:ext>
                </a:extLst>
              </a:tr>
              <a:tr h="370840">
                <a:tc>
                  <a:txBody>
                    <a:bodyPr/>
                    <a:lstStyle/>
                    <a:p>
                      <a:r>
                        <a:rPr lang="zh-CN" altLang="en-US" dirty="0">
                          <a:solidFill>
                            <a:schemeClr val="bg1"/>
                          </a:solidFill>
                        </a:rPr>
                        <a:t>第</a:t>
                      </a:r>
                      <a:r>
                        <a:rPr lang="en-US" altLang="zh-CN" dirty="0">
                          <a:solidFill>
                            <a:schemeClr val="bg1"/>
                          </a:solidFill>
                        </a:rPr>
                        <a:t>05</a:t>
                      </a:r>
                      <a:r>
                        <a:rPr lang="zh-CN" altLang="en-US" dirty="0">
                          <a:solidFill>
                            <a:schemeClr val="bg1"/>
                          </a:solidFill>
                        </a:rPr>
                        <a:t>章 另一条路</a:t>
                      </a:r>
                    </a:p>
                  </a:txBody>
                  <a:tcPr>
                    <a:solidFill>
                      <a:srgbClr val="0070C0"/>
                    </a:solidFill>
                  </a:tcPr>
                </a:tc>
                <a:tc>
                  <a:txBody>
                    <a:bodyPr/>
                    <a:lstStyle/>
                    <a:p>
                      <a:r>
                        <a:rPr lang="zh-CN" altLang="en-US" dirty="0">
                          <a:solidFill>
                            <a:schemeClr val="bg1"/>
                          </a:solidFill>
                        </a:rPr>
                        <a:t>创业之路</a:t>
                      </a:r>
                      <a:r>
                        <a:rPr lang="en-US" altLang="zh-CN" dirty="0">
                          <a:solidFill>
                            <a:schemeClr val="bg1"/>
                          </a:solidFill>
                        </a:rPr>
                        <a:t>(</a:t>
                      </a:r>
                      <a:r>
                        <a:rPr lang="zh-CN" altLang="en-US" dirty="0">
                          <a:solidFill>
                            <a:schemeClr val="bg1"/>
                          </a:solidFill>
                        </a:rPr>
                        <a:t>技术细节</a:t>
                      </a:r>
                      <a:r>
                        <a:rPr lang="en-US" altLang="zh-CN" dirty="0">
                          <a:solidFill>
                            <a:schemeClr val="bg1"/>
                          </a:solidFill>
                        </a:rPr>
                        <a:t>)</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864305924"/>
                  </a:ext>
                </a:extLst>
              </a:tr>
              <a:tr h="370840">
                <a:tc>
                  <a:txBody>
                    <a:bodyPr/>
                    <a:lstStyle/>
                    <a:p>
                      <a:r>
                        <a:rPr lang="zh-CN" altLang="en-US" dirty="0">
                          <a:solidFill>
                            <a:schemeClr val="bg1"/>
                          </a:solidFill>
                        </a:rPr>
                        <a:t>第</a:t>
                      </a:r>
                      <a:r>
                        <a:rPr lang="en-US" altLang="zh-CN" dirty="0">
                          <a:solidFill>
                            <a:schemeClr val="bg1"/>
                          </a:solidFill>
                        </a:rPr>
                        <a:t>06</a:t>
                      </a:r>
                      <a:r>
                        <a:rPr lang="zh-CN" altLang="en-US" dirty="0">
                          <a:solidFill>
                            <a:schemeClr val="bg1"/>
                          </a:solidFill>
                        </a:rPr>
                        <a:t>章 如何创造财富</a:t>
                      </a:r>
                    </a:p>
                  </a:txBody>
                  <a:tcPr>
                    <a:solidFill>
                      <a:schemeClr val="tx1"/>
                    </a:solidFill>
                  </a:tcPr>
                </a:tc>
                <a:tc>
                  <a:txBody>
                    <a:bodyPr/>
                    <a:lstStyle/>
                    <a:p>
                      <a:r>
                        <a:rPr lang="zh-CN" altLang="en-US" dirty="0">
                          <a:solidFill>
                            <a:schemeClr val="bg1"/>
                          </a:solidFill>
                        </a:rPr>
                        <a:t>社会财富与创造方式</a:t>
                      </a:r>
                    </a:p>
                  </a:txBody>
                  <a:tcPr>
                    <a:solidFill>
                      <a:schemeClr val="tx1"/>
                    </a:solidFill>
                  </a:tcPr>
                </a:tc>
                <a:extLst>
                  <a:ext uri="{0D108BD9-81ED-4DB2-BD59-A6C34878D82A}">
                    <a16:rowId xmlns:a16="http://schemas.microsoft.com/office/drawing/2014/main" val="2598466517"/>
                  </a:ext>
                </a:extLst>
              </a:tr>
              <a:tr h="370840">
                <a:tc>
                  <a:txBody>
                    <a:bodyPr/>
                    <a:lstStyle/>
                    <a:p>
                      <a:r>
                        <a:rPr lang="zh-CN" altLang="en-US" dirty="0">
                          <a:solidFill>
                            <a:schemeClr val="bg1"/>
                          </a:solidFill>
                        </a:rPr>
                        <a:t>第</a:t>
                      </a:r>
                      <a:r>
                        <a:rPr lang="en-US" altLang="zh-CN" dirty="0">
                          <a:solidFill>
                            <a:schemeClr val="bg1"/>
                          </a:solidFill>
                        </a:rPr>
                        <a:t>07</a:t>
                      </a:r>
                      <a:r>
                        <a:rPr lang="zh-CN" altLang="en-US" dirty="0">
                          <a:solidFill>
                            <a:schemeClr val="bg1"/>
                          </a:solidFill>
                        </a:rPr>
                        <a:t>章 关注贫富分化</a:t>
                      </a:r>
                    </a:p>
                  </a:txBody>
                  <a:tcPr>
                    <a:solidFill>
                      <a:srgbClr val="C00000"/>
                    </a:solidFill>
                  </a:tcPr>
                </a:tc>
                <a:tc>
                  <a:txBody>
                    <a:bodyPr/>
                    <a:lstStyle/>
                    <a:p>
                      <a:r>
                        <a:rPr lang="zh-CN" altLang="en-US" dirty="0">
                          <a:solidFill>
                            <a:schemeClr val="bg1"/>
                          </a:solidFill>
                        </a:rPr>
                        <a:t>社会财富分配方式的演化、技术与立场</a:t>
                      </a:r>
                    </a:p>
                  </a:txBody>
                  <a:tcPr>
                    <a:solidFill>
                      <a:srgbClr val="C00000"/>
                    </a:solidFill>
                  </a:tcPr>
                </a:tc>
                <a:extLst>
                  <a:ext uri="{0D108BD9-81ED-4DB2-BD59-A6C34878D82A}">
                    <a16:rowId xmlns:a16="http://schemas.microsoft.com/office/drawing/2014/main" val="3403159220"/>
                  </a:ext>
                </a:extLst>
              </a:tr>
              <a:tr h="370840">
                <a:tc>
                  <a:txBody>
                    <a:bodyPr/>
                    <a:lstStyle/>
                    <a:p>
                      <a:r>
                        <a:rPr lang="zh-CN" altLang="en-US" dirty="0">
                          <a:solidFill>
                            <a:schemeClr val="bg1"/>
                          </a:solidFill>
                        </a:rPr>
                        <a:t>第</a:t>
                      </a:r>
                      <a:r>
                        <a:rPr lang="en-US" altLang="zh-CN" dirty="0">
                          <a:solidFill>
                            <a:schemeClr val="bg1"/>
                          </a:solidFill>
                        </a:rPr>
                        <a:t>08</a:t>
                      </a:r>
                      <a:r>
                        <a:rPr lang="zh-CN" altLang="en-US" dirty="0">
                          <a:solidFill>
                            <a:schemeClr val="bg1"/>
                          </a:solidFill>
                        </a:rPr>
                        <a:t>章 防止垃圾邮件的一种方法</a:t>
                      </a:r>
                    </a:p>
                  </a:txBody>
                  <a:tcPr>
                    <a:solidFill>
                      <a:srgbClr val="0070C0"/>
                    </a:solidFill>
                  </a:tcPr>
                </a:tc>
                <a:tc>
                  <a:txBody>
                    <a:bodyPr/>
                    <a:lstStyle/>
                    <a:p>
                      <a:r>
                        <a:rPr lang="zh-CN" altLang="en-US" dirty="0">
                          <a:solidFill>
                            <a:schemeClr val="bg1"/>
                          </a:solidFill>
                        </a:rPr>
                        <a:t>统计学邮件过滤器</a:t>
                      </a:r>
                    </a:p>
                  </a:txBody>
                  <a:tcPr>
                    <a:solidFill>
                      <a:srgbClr val="0070C0"/>
                    </a:solidFill>
                  </a:tcPr>
                </a:tc>
                <a:extLst>
                  <a:ext uri="{0D108BD9-81ED-4DB2-BD59-A6C34878D82A}">
                    <a16:rowId xmlns:a16="http://schemas.microsoft.com/office/drawing/2014/main" val="1579813267"/>
                  </a:ext>
                </a:extLst>
              </a:tr>
              <a:tr h="370840">
                <a:tc>
                  <a:txBody>
                    <a:bodyPr/>
                    <a:lstStyle/>
                    <a:p>
                      <a:r>
                        <a:rPr lang="zh-CN" altLang="en-US" dirty="0">
                          <a:solidFill>
                            <a:schemeClr val="bg1"/>
                          </a:solidFill>
                        </a:rPr>
                        <a:t>第</a:t>
                      </a:r>
                      <a:r>
                        <a:rPr lang="en-US" altLang="zh-CN" dirty="0">
                          <a:solidFill>
                            <a:schemeClr val="bg1"/>
                          </a:solidFill>
                        </a:rPr>
                        <a:t>09</a:t>
                      </a:r>
                      <a:r>
                        <a:rPr lang="zh-CN" altLang="en-US" dirty="0">
                          <a:solidFill>
                            <a:schemeClr val="bg1"/>
                          </a:solidFill>
                        </a:rPr>
                        <a:t>章 设计者的品味</a:t>
                      </a:r>
                    </a:p>
                  </a:txBody>
                  <a:tcPr>
                    <a:solidFill>
                      <a:srgbClr val="0070C0"/>
                    </a:solidFill>
                  </a:tcPr>
                </a:tc>
                <a:tc>
                  <a:txBody>
                    <a:bodyPr/>
                    <a:lstStyle/>
                    <a:p>
                      <a:r>
                        <a:rPr lang="zh-CN" altLang="en-US" dirty="0">
                          <a:solidFill>
                            <a:schemeClr val="bg1"/>
                          </a:solidFill>
                        </a:rPr>
                        <a:t>什么是好的设计</a:t>
                      </a:r>
                    </a:p>
                  </a:txBody>
                  <a:tcPr>
                    <a:solidFill>
                      <a:srgbClr val="0070C0"/>
                    </a:solidFill>
                  </a:tcPr>
                </a:tc>
                <a:extLst>
                  <a:ext uri="{0D108BD9-81ED-4DB2-BD59-A6C34878D82A}">
                    <a16:rowId xmlns:a16="http://schemas.microsoft.com/office/drawing/2014/main" val="2559933811"/>
                  </a:ext>
                </a:extLst>
              </a:tr>
              <a:tr h="370840">
                <a:tc>
                  <a:txBody>
                    <a:bodyPr/>
                    <a:lstStyle/>
                    <a:p>
                      <a:r>
                        <a:rPr lang="zh-CN" altLang="en-US" dirty="0">
                          <a:solidFill>
                            <a:schemeClr val="bg1"/>
                          </a:solidFill>
                        </a:rPr>
                        <a:t>第</a:t>
                      </a:r>
                      <a:r>
                        <a:rPr lang="en-US" altLang="zh-CN" dirty="0">
                          <a:solidFill>
                            <a:schemeClr val="bg1"/>
                          </a:solidFill>
                        </a:rPr>
                        <a:t>10</a:t>
                      </a:r>
                      <a:r>
                        <a:rPr lang="zh-CN" altLang="en-US" dirty="0">
                          <a:solidFill>
                            <a:schemeClr val="bg1"/>
                          </a:solidFill>
                        </a:rPr>
                        <a:t>章 编程语言解析</a:t>
                      </a:r>
                    </a:p>
                  </a:txBody>
                  <a:tcPr>
                    <a:solidFill>
                      <a:srgbClr val="0070C0"/>
                    </a:solidFill>
                  </a:tcPr>
                </a:tc>
                <a:tc>
                  <a:txBody>
                    <a:bodyPr/>
                    <a:lstStyle/>
                    <a:p>
                      <a:r>
                        <a:rPr lang="zh-CN" altLang="en-US" dirty="0">
                          <a:solidFill>
                            <a:schemeClr val="bg1"/>
                          </a:solidFill>
                        </a:rPr>
                        <a:t>编程语言圣战</a:t>
                      </a:r>
                    </a:p>
                  </a:txBody>
                  <a:tcPr>
                    <a:solidFill>
                      <a:srgbClr val="0070C0"/>
                    </a:solidFill>
                  </a:tcPr>
                </a:tc>
                <a:extLst>
                  <a:ext uri="{0D108BD9-81ED-4DB2-BD59-A6C34878D82A}">
                    <a16:rowId xmlns:a16="http://schemas.microsoft.com/office/drawing/2014/main" val="3125485133"/>
                  </a:ext>
                </a:extLst>
              </a:tr>
              <a:tr h="370840">
                <a:tc>
                  <a:txBody>
                    <a:bodyPr/>
                    <a:lstStyle/>
                    <a:p>
                      <a:r>
                        <a:rPr lang="zh-CN" altLang="en-US" dirty="0">
                          <a:solidFill>
                            <a:schemeClr val="bg1"/>
                          </a:solidFill>
                        </a:rPr>
                        <a:t>第</a:t>
                      </a:r>
                      <a:r>
                        <a:rPr lang="en-US" altLang="zh-CN" dirty="0">
                          <a:solidFill>
                            <a:schemeClr val="bg1"/>
                          </a:solidFill>
                        </a:rPr>
                        <a:t>11</a:t>
                      </a:r>
                      <a:r>
                        <a:rPr lang="zh-CN" altLang="en-US" dirty="0">
                          <a:solidFill>
                            <a:schemeClr val="bg1"/>
                          </a:solidFill>
                        </a:rPr>
                        <a:t>章 一百年后的编程语言</a:t>
                      </a:r>
                    </a:p>
                  </a:txBody>
                  <a:tcPr>
                    <a:solidFill>
                      <a:srgbClr val="0070C0"/>
                    </a:solidFill>
                  </a:tcPr>
                </a:tc>
                <a:tc>
                  <a:txBody>
                    <a:bodyPr/>
                    <a:lstStyle/>
                    <a:p>
                      <a:r>
                        <a:rPr lang="zh-CN" altLang="en-US" dirty="0">
                          <a:solidFill>
                            <a:schemeClr val="bg1"/>
                          </a:solidFill>
                        </a:rPr>
                        <a:t>设计面向未来的编程语言</a:t>
                      </a:r>
                    </a:p>
                  </a:txBody>
                  <a:tcPr>
                    <a:solidFill>
                      <a:srgbClr val="0070C0"/>
                    </a:solidFill>
                  </a:tcPr>
                </a:tc>
                <a:extLst>
                  <a:ext uri="{0D108BD9-81ED-4DB2-BD59-A6C34878D82A}">
                    <a16:rowId xmlns:a16="http://schemas.microsoft.com/office/drawing/2014/main" val="416368677"/>
                  </a:ext>
                </a:extLst>
              </a:tr>
              <a:tr h="370840">
                <a:tc>
                  <a:txBody>
                    <a:bodyPr/>
                    <a:lstStyle/>
                    <a:p>
                      <a:r>
                        <a:rPr lang="zh-CN" altLang="en-US" dirty="0">
                          <a:solidFill>
                            <a:schemeClr val="bg1"/>
                          </a:solidFill>
                        </a:rPr>
                        <a:t>第</a:t>
                      </a:r>
                      <a:r>
                        <a:rPr lang="en-US" altLang="zh-CN" dirty="0">
                          <a:solidFill>
                            <a:schemeClr val="bg1"/>
                          </a:solidFill>
                        </a:rPr>
                        <a:t>12</a:t>
                      </a:r>
                      <a:r>
                        <a:rPr lang="zh-CN" altLang="en-US" dirty="0">
                          <a:solidFill>
                            <a:schemeClr val="bg1"/>
                          </a:solidFill>
                        </a:rPr>
                        <a:t>章 拒绝平庸</a:t>
                      </a:r>
                    </a:p>
                  </a:txBody>
                  <a:tcPr>
                    <a:solidFill>
                      <a:srgbClr val="0070C0"/>
                    </a:solidFill>
                  </a:tcPr>
                </a:tc>
                <a:tc>
                  <a:txBody>
                    <a:bodyPr/>
                    <a:lstStyle/>
                    <a:p>
                      <a:r>
                        <a:rPr lang="zh-CN" altLang="en-US" dirty="0">
                          <a:solidFill>
                            <a:schemeClr val="bg1"/>
                          </a:solidFill>
                        </a:rPr>
                        <a:t>“最强大的编程语言”</a:t>
                      </a:r>
                      <a:r>
                        <a:rPr lang="en-US" altLang="zh-CN" dirty="0">
                          <a:solidFill>
                            <a:schemeClr val="bg1"/>
                          </a:solidFill>
                        </a:rPr>
                        <a:t>Lisp</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026707707"/>
                  </a:ext>
                </a:extLst>
              </a:tr>
              <a:tr h="370840">
                <a:tc>
                  <a:txBody>
                    <a:bodyPr/>
                    <a:lstStyle/>
                    <a:p>
                      <a:r>
                        <a:rPr lang="zh-CN" altLang="en-US" dirty="0">
                          <a:solidFill>
                            <a:schemeClr val="bg1"/>
                          </a:solidFill>
                        </a:rPr>
                        <a:t>第</a:t>
                      </a:r>
                      <a:r>
                        <a:rPr lang="en-US" altLang="zh-CN" dirty="0">
                          <a:solidFill>
                            <a:schemeClr val="bg1"/>
                          </a:solidFill>
                        </a:rPr>
                        <a:t>13</a:t>
                      </a:r>
                      <a:r>
                        <a:rPr lang="zh-CN" altLang="en-US" dirty="0">
                          <a:solidFill>
                            <a:schemeClr val="bg1"/>
                          </a:solidFill>
                        </a:rPr>
                        <a:t>章 书呆子的复仇</a:t>
                      </a:r>
                    </a:p>
                  </a:txBody>
                  <a:tcPr>
                    <a:solidFill>
                      <a:srgbClr val="0070C0"/>
                    </a:solidFill>
                  </a:tcPr>
                </a:tc>
                <a:tc>
                  <a:txBody>
                    <a:bodyPr/>
                    <a:lstStyle/>
                    <a:p>
                      <a:r>
                        <a:rPr lang="zh-CN" altLang="en-US" dirty="0">
                          <a:solidFill>
                            <a:schemeClr val="bg1"/>
                          </a:solidFill>
                        </a:rPr>
                        <a:t>使用</a:t>
                      </a:r>
                      <a:r>
                        <a:rPr lang="en-US" altLang="zh-CN" dirty="0">
                          <a:solidFill>
                            <a:schemeClr val="bg1"/>
                          </a:solidFill>
                        </a:rPr>
                        <a:t>Lisp</a:t>
                      </a:r>
                      <a:r>
                        <a:rPr lang="zh-CN" altLang="en-US" dirty="0">
                          <a:solidFill>
                            <a:schemeClr val="bg1"/>
                          </a:solidFill>
                        </a:rPr>
                        <a:t>语言另辟蹊径</a:t>
                      </a:r>
                    </a:p>
                  </a:txBody>
                  <a:tcPr>
                    <a:solidFill>
                      <a:srgbClr val="0070C0"/>
                    </a:solidFill>
                  </a:tcPr>
                </a:tc>
                <a:extLst>
                  <a:ext uri="{0D108BD9-81ED-4DB2-BD59-A6C34878D82A}">
                    <a16:rowId xmlns:a16="http://schemas.microsoft.com/office/drawing/2014/main" val="955659736"/>
                  </a:ext>
                </a:extLst>
              </a:tr>
              <a:tr h="370840">
                <a:tc>
                  <a:txBody>
                    <a:bodyPr/>
                    <a:lstStyle/>
                    <a:p>
                      <a:r>
                        <a:rPr lang="zh-CN" altLang="en-US" dirty="0">
                          <a:solidFill>
                            <a:schemeClr val="bg1"/>
                          </a:solidFill>
                        </a:rPr>
                        <a:t>第</a:t>
                      </a:r>
                      <a:r>
                        <a:rPr lang="en-US" altLang="zh-CN" dirty="0">
                          <a:solidFill>
                            <a:schemeClr val="bg1"/>
                          </a:solidFill>
                        </a:rPr>
                        <a:t>14</a:t>
                      </a:r>
                      <a:r>
                        <a:rPr lang="zh-CN" altLang="en-US" dirty="0">
                          <a:solidFill>
                            <a:schemeClr val="bg1"/>
                          </a:solidFill>
                        </a:rPr>
                        <a:t>章 梦寐以求的编程语言</a:t>
                      </a:r>
                    </a:p>
                  </a:txBody>
                  <a:tcPr>
                    <a:solidFill>
                      <a:srgbClr val="0070C0"/>
                    </a:solidFill>
                  </a:tcPr>
                </a:tc>
                <a:tc>
                  <a:txBody>
                    <a:bodyPr/>
                    <a:lstStyle/>
                    <a:p>
                      <a:r>
                        <a:rPr lang="zh-CN" altLang="en-US" dirty="0">
                          <a:solidFill>
                            <a:schemeClr val="bg1"/>
                          </a:solidFill>
                        </a:rPr>
                        <a:t>让一种编程语言变得流行的</a:t>
                      </a:r>
                      <a:r>
                        <a:rPr lang="en-US" altLang="zh-CN" dirty="0">
                          <a:solidFill>
                            <a:schemeClr val="bg1"/>
                          </a:solidFill>
                        </a:rPr>
                        <a:t>N</a:t>
                      </a:r>
                      <a:r>
                        <a:rPr lang="zh-CN" altLang="en-US" dirty="0">
                          <a:solidFill>
                            <a:schemeClr val="bg1"/>
                          </a:solidFill>
                        </a:rPr>
                        <a:t>种特征</a:t>
                      </a:r>
                    </a:p>
                  </a:txBody>
                  <a:tcPr>
                    <a:solidFill>
                      <a:srgbClr val="0070C0"/>
                    </a:solidFill>
                  </a:tcPr>
                </a:tc>
                <a:extLst>
                  <a:ext uri="{0D108BD9-81ED-4DB2-BD59-A6C34878D82A}">
                    <a16:rowId xmlns:a16="http://schemas.microsoft.com/office/drawing/2014/main" val="490202323"/>
                  </a:ext>
                </a:extLst>
              </a:tr>
              <a:tr h="370840">
                <a:tc>
                  <a:txBody>
                    <a:bodyPr/>
                    <a:lstStyle/>
                    <a:p>
                      <a:r>
                        <a:rPr lang="zh-CN" altLang="en-US" dirty="0">
                          <a:solidFill>
                            <a:schemeClr val="bg1"/>
                          </a:solidFill>
                        </a:rPr>
                        <a:t>第</a:t>
                      </a:r>
                      <a:r>
                        <a:rPr lang="en-US" altLang="zh-CN" dirty="0">
                          <a:solidFill>
                            <a:schemeClr val="bg1"/>
                          </a:solidFill>
                        </a:rPr>
                        <a:t>15</a:t>
                      </a:r>
                      <a:r>
                        <a:rPr lang="zh-CN" altLang="en-US" dirty="0">
                          <a:solidFill>
                            <a:schemeClr val="bg1"/>
                          </a:solidFill>
                        </a:rPr>
                        <a:t>章 设计与研究</a:t>
                      </a:r>
                    </a:p>
                  </a:txBody>
                  <a:tcPr>
                    <a:solidFill>
                      <a:srgbClr val="0070C0"/>
                    </a:solidFill>
                  </a:tcPr>
                </a:tc>
                <a:tc>
                  <a:txBody>
                    <a:bodyPr/>
                    <a:lstStyle/>
                    <a:p>
                      <a:r>
                        <a:rPr lang="zh-CN" altLang="en-US" dirty="0">
                          <a:solidFill>
                            <a:schemeClr val="bg1"/>
                          </a:solidFill>
                        </a:rPr>
                        <a:t>优秀的程序设计</a:t>
                      </a:r>
                    </a:p>
                  </a:txBody>
                  <a:tcPr>
                    <a:solidFill>
                      <a:srgbClr val="0070C0"/>
                    </a:solidFill>
                  </a:tcPr>
                </a:tc>
                <a:extLst>
                  <a:ext uri="{0D108BD9-81ED-4DB2-BD59-A6C34878D82A}">
                    <a16:rowId xmlns:a16="http://schemas.microsoft.com/office/drawing/2014/main" val="1953340594"/>
                  </a:ext>
                </a:extLst>
              </a:tr>
            </a:tbl>
          </a:graphicData>
        </a:graphic>
      </p:graphicFrame>
    </p:spTree>
    <p:extLst>
      <p:ext uri="{BB962C8B-B14F-4D97-AF65-F5344CB8AC3E}">
        <p14:creationId xmlns:p14="http://schemas.microsoft.com/office/powerpoint/2010/main" val="26885648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58000"/>
            <a:ext cx="10972800" cy="1143000"/>
          </a:xfrm>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000" b="1" i="1" dirty="0">
                <a:solidFill>
                  <a:schemeClr val="bg2"/>
                </a:solidFill>
              </a:rPr>
              <a:t>-  </a:t>
            </a:r>
            <a:r>
              <a:rPr lang="en-US" altLang="en-US" sz="2000" b="1" i="1" dirty="0" err="1">
                <a:solidFill>
                  <a:schemeClr val="bg2"/>
                </a:solidFill>
              </a:rPr>
              <a:t>本书偏向</a:t>
            </a:r>
            <a:r>
              <a:rPr lang="" altLang="en-US" sz="2000" b="1" i="1" dirty="0">
                <a:solidFill>
                  <a:schemeClr val="bg2"/>
                </a:solidFill>
              </a:rPr>
              <a:t>散文、</a:t>
            </a:r>
            <a:r>
              <a:rPr lang="en-US" altLang="en-US" sz="2000" b="1" i="1" dirty="0" err="1">
                <a:solidFill>
                  <a:schemeClr val="bg2"/>
                </a:solidFill>
              </a:rPr>
              <a:t>议论文集，章节之间没有太多的关联，论点密集，信息量大，</a:t>
            </a:r>
            <a:r>
              <a:rPr lang="en-US" altLang="en-US" sz="2000" b="1" i="1" u="sng" dirty="0" err="1"/>
              <a:t>半小时时间只挑</a:t>
            </a:r>
            <a:r>
              <a:rPr lang="" altLang="en-US" sz="2000" b="1" i="1" u="sng" dirty="0"/>
              <a:t>选</a:t>
            </a:r>
            <a:r>
              <a:rPr lang="en-US" altLang="en-US" sz="2000" b="1" i="1" u="sng" dirty="0" err="1"/>
              <a:t>其中一</a:t>
            </a:r>
            <a:r>
              <a:rPr lang="" altLang="en-US" sz="2000" b="1" i="1" u="sng" dirty="0"/>
              <a:t>个</a:t>
            </a:r>
            <a:r>
              <a:rPr lang="en-US" altLang="en-US" sz="2000" b="1" i="1" u="sng" dirty="0"/>
              <a:t>章</a:t>
            </a:r>
            <a:r>
              <a:rPr lang="" altLang="en-US" sz="2000" b="1" i="1" u="sng" dirty="0"/>
              <a:t>节</a:t>
            </a:r>
            <a:r>
              <a:rPr lang="en-US" altLang="en-US" sz="2000" b="1" i="1" u="sng" dirty="0" err="1"/>
              <a:t>来讲</a:t>
            </a:r>
            <a:r>
              <a:rPr lang="en-US" altLang="en-US" sz="2000" dirty="0"/>
              <a:t>。</a:t>
            </a:r>
          </a:p>
          <a:p>
            <a:pPr>
              <a:buFontTx/>
              <a:buChar char="-"/>
            </a:pPr>
            <a:r>
              <a:rPr lang="en-US" altLang="en-US" sz="2000" b="1" dirty="0" err="1">
                <a:solidFill>
                  <a:srgbClr val="FF0000"/>
                </a:solidFill>
              </a:rPr>
              <a:t>第六章落地实际，是作者创业时期的观点凝练</a:t>
            </a:r>
            <a:endParaRPr lang="en-US" altLang="en-US" sz="2000" b="1" dirty="0">
              <a:solidFill>
                <a:srgbClr val="FF0000"/>
              </a:solidFill>
            </a:endParaRPr>
          </a:p>
          <a:p>
            <a:pPr>
              <a:buFontTx/>
              <a:buChar char="-"/>
            </a:pPr>
            <a:r>
              <a:rPr lang="zh-CN" altLang="en-US" sz="2000" b="1" dirty="0">
                <a:solidFill>
                  <a:srgbClr val="FF0000"/>
                </a:solidFill>
              </a:rPr>
              <a:t>第五章也可以讲，但是充斥着技术细节的叙事方式可能会让人听得云里雾里</a:t>
            </a:r>
            <a:endParaRPr lang="en-US" altLang="en-US" sz="2000" dirty="0"/>
          </a:p>
          <a:p>
            <a:pPr marL="0" indent="0">
              <a:buNone/>
            </a:pPr>
            <a:r>
              <a:rPr lang="en-US" altLang="en-US" sz="2000" b="1" i="1" dirty="0">
                <a:solidFill>
                  <a:schemeClr val="bg2"/>
                </a:solidFill>
              </a:rPr>
              <a:t>-  </a:t>
            </a:r>
            <a:r>
              <a:rPr lang="en-US" altLang="en-US" sz="2000" b="1" i="1" dirty="0" err="1">
                <a:solidFill>
                  <a:schemeClr val="bg2"/>
                </a:solidFill>
              </a:rPr>
              <a:t>有一些章节是IT行业时至今日都在争论不休的话题，缺乏领域知识，难以向其他行业</a:t>
            </a:r>
            <a:r>
              <a:rPr lang="zh-CN" altLang="en-US" sz="2000" b="1" i="1" dirty="0">
                <a:solidFill>
                  <a:schemeClr val="bg2"/>
                </a:solidFill>
              </a:rPr>
              <a:t>的人</a:t>
            </a:r>
            <a:r>
              <a:rPr lang="en-US" altLang="en-US" sz="2000" b="1" i="1" dirty="0" err="1">
                <a:solidFill>
                  <a:schemeClr val="bg2"/>
                </a:solidFill>
              </a:rPr>
              <a:t>兜售</a:t>
            </a:r>
            <a:r>
              <a:rPr lang="zh-CN" altLang="en-US" sz="2000" b="1" i="1" dirty="0">
                <a:solidFill>
                  <a:schemeClr val="bg2"/>
                </a:solidFill>
              </a:rPr>
              <a:t>其</a:t>
            </a:r>
            <a:r>
              <a:rPr lang="en-US" altLang="en-US" sz="2000" b="1" i="1" dirty="0" err="1">
                <a:solidFill>
                  <a:schemeClr val="bg2"/>
                </a:solidFill>
              </a:rPr>
              <a:t>观点</a:t>
            </a:r>
            <a:endParaRPr lang="en-US" altLang="en-US" sz="2000" b="1" i="1" dirty="0">
              <a:solidFill>
                <a:schemeClr val="bg2"/>
              </a:solidFill>
            </a:endParaRPr>
          </a:p>
          <a:p>
            <a:pPr>
              <a:buFontTx/>
              <a:buChar char="-"/>
            </a:pPr>
            <a:r>
              <a:rPr lang="en-US" altLang="en-US" sz="2000" b="1" i="1" dirty="0" err="1">
                <a:solidFill>
                  <a:schemeClr val="bg2"/>
                </a:solidFill>
              </a:rPr>
              <a:t>有一些章节是对美国</a:t>
            </a:r>
            <a:r>
              <a:rPr lang="zh-CN" altLang="en-US" sz="2000" b="1" i="1" dirty="0">
                <a:solidFill>
                  <a:schemeClr val="bg2"/>
                </a:solidFill>
              </a:rPr>
              <a:t>社会的政治、法律</a:t>
            </a:r>
            <a:r>
              <a:rPr lang="en-US" altLang="en-US" sz="2000" b="1" i="1" dirty="0">
                <a:solidFill>
                  <a:schemeClr val="bg2"/>
                </a:solidFill>
              </a:rPr>
              <a:t>、</a:t>
            </a:r>
            <a:r>
              <a:rPr lang="zh-CN" altLang="en-US" sz="2000" b="1" i="1" dirty="0">
                <a:solidFill>
                  <a:schemeClr val="bg2"/>
                </a:solidFill>
              </a:rPr>
              <a:t>教育现状</a:t>
            </a:r>
            <a:r>
              <a:rPr lang="en-US" altLang="en-US" sz="2000" b="1" i="1" dirty="0">
                <a:solidFill>
                  <a:schemeClr val="bg2"/>
                </a:solidFill>
              </a:rPr>
              <a:t>的</a:t>
            </a:r>
            <a:r>
              <a:rPr lang="zh-CN" altLang="en-US" sz="2000" b="1" i="1" dirty="0">
                <a:solidFill>
                  <a:schemeClr val="bg2"/>
                </a:solidFill>
              </a:rPr>
              <a:t>看法</a:t>
            </a:r>
            <a:r>
              <a:rPr lang="en-US" altLang="en-US" sz="2000" b="1" i="1" dirty="0">
                <a:solidFill>
                  <a:schemeClr val="bg2"/>
                </a:solidFill>
              </a:rPr>
              <a:t>，</a:t>
            </a:r>
            <a:r>
              <a:rPr lang="en-US" altLang="en-US" sz="2000" b="1" i="1" dirty="0" err="1">
                <a:solidFill>
                  <a:schemeClr val="bg2"/>
                </a:solidFill>
              </a:rPr>
              <a:t>不便于展开，细节请去书中寻找</a:t>
            </a:r>
            <a:endParaRPr lang="en-US" altLang="en-US" sz="2000" b="1" i="1" dirty="0">
              <a:solidFill>
                <a:schemeClr val="bg2"/>
              </a:solidFill>
            </a:endParaRPr>
          </a:p>
        </p:txBody>
      </p:sp>
      <p:pic>
        <p:nvPicPr>
          <p:cNvPr id="6" name="图片 5">
            <a:extLst>
              <a:ext uri="{FF2B5EF4-FFF2-40B4-BE49-F238E27FC236}">
                <a16:creationId xmlns:a16="http://schemas.microsoft.com/office/drawing/2014/main" id="{7BEF872B-323F-7C40-5F07-791B263AB544}"/>
              </a:ext>
            </a:extLst>
          </p:cNvPr>
          <p:cNvPicPr>
            <a:picLocks noChangeAspect="1"/>
          </p:cNvPicPr>
          <p:nvPr/>
        </p:nvPicPr>
        <p:blipFill>
          <a:blip r:embed="rId2"/>
          <a:srcRect t="14944" b="9746"/>
          <a:stretch>
            <a:fillRect/>
          </a:stretch>
        </p:blipFill>
        <p:spPr>
          <a:xfrm>
            <a:off x="8328000" y="5323379"/>
            <a:ext cx="1015800" cy="765000"/>
          </a:xfrm>
          <a:prstGeom prst="rect">
            <a:avLst/>
          </a:prstGeom>
        </p:spPr>
      </p:pic>
      <p:pic>
        <p:nvPicPr>
          <p:cNvPr id="8" name="图片 7">
            <a:extLst>
              <a:ext uri="{FF2B5EF4-FFF2-40B4-BE49-F238E27FC236}">
                <a16:creationId xmlns:a16="http://schemas.microsoft.com/office/drawing/2014/main" id="{9D4055CA-CD25-23F9-65B6-404D8366680B}"/>
              </a:ext>
            </a:extLst>
          </p:cNvPr>
          <p:cNvPicPr>
            <a:picLocks noChangeAspect="1"/>
          </p:cNvPicPr>
          <p:nvPr/>
        </p:nvPicPr>
        <p:blipFill>
          <a:blip r:embed="rId3"/>
          <a:stretch>
            <a:fillRect/>
          </a:stretch>
        </p:blipFill>
        <p:spPr>
          <a:xfrm>
            <a:off x="7752000" y="4851729"/>
            <a:ext cx="1872000" cy="415658"/>
          </a:xfrm>
          <a:prstGeom prst="rect">
            <a:avLst/>
          </a:prstGeom>
        </p:spPr>
      </p:pic>
      <p:pic>
        <p:nvPicPr>
          <p:cNvPr id="10" name="图片 9">
            <a:extLst>
              <a:ext uri="{FF2B5EF4-FFF2-40B4-BE49-F238E27FC236}">
                <a16:creationId xmlns:a16="http://schemas.microsoft.com/office/drawing/2014/main" id="{2A28BEA4-009C-65C0-49C5-88CBD703120F}"/>
              </a:ext>
            </a:extLst>
          </p:cNvPr>
          <p:cNvPicPr>
            <a:picLocks noChangeAspect="1"/>
          </p:cNvPicPr>
          <p:nvPr/>
        </p:nvPicPr>
        <p:blipFill>
          <a:blip r:embed="rId4"/>
          <a:stretch>
            <a:fillRect/>
          </a:stretch>
        </p:blipFill>
        <p:spPr>
          <a:xfrm>
            <a:off x="9912000" y="4135991"/>
            <a:ext cx="1348800" cy="1952388"/>
          </a:xfrm>
          <a:prstGeom prst="rect">
            <a:avLst/>
          </a:prstGeom>
        </p:spPr>
      </p:pic>
      <p:sp>
        <p:nvSpPr>
          <p:cNvPr id="13" name="文本框 12">
            <a:extLst>
              <a:ext uri="{FF2B5EF4-FFF2-40B4-BE49-F238E27FC236}">
                <a16:creationId xmlns:a16="http://schemas.microsoft.com/office/drawing/2014/main" id="{6E852719-CABC-DCDC-E63E-2B21A92B3796}"/>
              </a:ext>
            </a:extLst>
          </p:cNvPr>
          <p:cNvSpPr txBox="1"/>
          <p:nvPr/>
        </p:nvSpPr>
        <p:spPr>
          <a:xfrm>
            <a:off x="617110" y="4135991"/>
            <a:ext cx="7821474" cy="1908215"/>
          </a:xfrm>
          <a:prstGeom prst="rect">
            <a:avLst/>
          </a:prstGeom>
          <a:noFill/>
        </p:spPr>
        <p:txBody>
          <a:bodyPr wrap="square" rtlCol="0">
            <a:spAutoFit/>
          </a:bodyPr>
          <a:lstStyle/>
          <a:p>
            <a:pPr marL="285750" indent="-285750">
              <a:buFontTx/>
              <a:buChar char="-"/>
            </a:pPr>
            <a:r>
              <a:rPr lang="en-US" altLang="en-US" sz="2000" b="1" i="1" dirty="0" err="1">
                <a:solidFill>
                  <a:schemeClr val="bg2"/>
                </a:solidFill>
              </a:rPr>
              <a:t>有一些章节，作者在布道</a:t>
            </a:r>
            <a:r>
              <a:rPr lang="en-US" altLang="en-US" sz="2000" b="1" dirty="0" err="1"/>
              <a:t>Lisp</a:t>
            </a:r>
            <a:r>
              <a:rPr lang="en-US" altLang="en-US" sz="2000" b="1" i="1" dirty="0" err="1">
                <a:solidFill>
                  <a:schemeClr val="bg2"/>
                </a:solidFill>
              </a:rPr>
              <a:t>语言，如果大家对Lisp语言感兴趣</a:t>
            </a:r>
            <a:endParaRPr lang="en-US" altLang="en-US" sz="2000" b="1" i="1" dirty="0">
              <a:solidFill>
                <a:schemeClr val="bg2"/>
              </a:solidFill>
            </a:endParaRPr>
          </a:p>
          <a:p>
            <a:r>
              <a:rPr lang="en-US" altLang="en-US" sz="2000" b="1" i="1" dirty="0">
                <a:solidFill>
                  <a:schemeClr val="bg2"/>
                </a:solidFill>
              </a:rPr>
              <a:t>		</a:t>
            </a:r>
            <a:r>
              <a:rPr lang="en-US" altLang="en-US" sz="2000" b="1" i="1" dirty="0" err="1">
                <a:solidFill>
                  <a:schemeClr val="bg2"/>
                </a:solidFill>
              </a:rPr>
              <a:t>推荐大家去看如下的参考书籍</a:t>
            </a:r>
            <a:r>
              <a:rPr lang="en-US" altLang="en-US" sz="2000" b="1" i="1" dirty="0">
                <a:solidFill>
                  <a:schemeClr val="bg2"/>
                </a:solidFill>
              </a:rPr>
              <a:t>:</a:t>
            </a:r>
            <a:r>
              <a:rPr lang="en-US" altLang="zh-CN" sz="2000" b="1" i="1" dirty="0">
                <a:solidFill>
                  <a:schemeClr val="bg2"/>
                </a:solidFill>
              </a:rPr>
              <a:t>《</a:t>
            </a:r>
            <a:r>
              <a:rPr lang="en-US" altLang="en-US" sz="2000" b="1" i="1" dirty="0"/>
              <a:t>SICP》</a:t>
            </a:r>
            <a:r>
              <a:rPr lang="en-US" altLang="en-US" sz="2000" b="1" i="1" dirty="0">
                <a:solidFill>
                  <a:schemeClr val="bg2"/>
                </a:solidFill>
              </a:rPr>
              <a:t>(scheme)</a:t>
            </a:r>
          </a:p>
          <a:p>
            <a:r>
              <a:rPr lang="en-US" altLang="zh-CN" sz="2000" b="1" i="1" dirty="0">
                <a:solidFill>
                  <a:schemeClr val="bg2"/>
                </a:solidFill>
              </a:rPr>
              <a:t>		</a:t>
            </a:r>
            <a:r>
              <a:rPr lang="zh-CN" altLang="en-US" sz="2000" b="1" i="1" dirty="0">
                <a:solidFill>
                  <a:schemeClr val="bg2"/>
                </a:solidFill>
              </a:rPr>
              <a:t>或使用如下的软件</a:t>
            </a:r>
            <a:r>
              <a:rPr lang="en-US" altLang="zh-CN" sz="2000" b="1" i="1" dirty="0">
                <a:solidFill>
                  <a:schemeClr val="bg2"/>
                </a:solidFill>
              </a:rPr>
              <a:t>:</a:t>
            </a:r>
            <a:r>
              <a:rPr lang="zh-CN" altLang="en-US" sz="2000" b="1" i="1" dirty="0">
                <a:solidFill>
                  <a:schemeClr val="bg2"/>
                </a:solidFill>
              </a:rPr>
              <a:t> </a:t>
            </a:r>
            <a:endParaRPr lang="en-US" altLang="zh-CN" sz="2000" b="1" i="1" dirty="0">
              <a:solidFill>
                <a:schemeClr val="bg2"/>
              </a:solidFill>
            </a:endParaRPr>
          </a:p>
          <a:p>
            <a:r>
              <a:rPr lang="en-US" altLang="zh-CN" sz="2000" b="1" i="1" dirty="0">
                <a:solidFill>
                  <a:schemeClr val="bg2"/>
                </a:solidFill>
              </a:rPr>
              <a:t>			Emacs(</a:t>
            </a:r>
            <a:r>
              <a:rPr lang="en-US" altLang="zh-CN" sz="2000" b="1" i="1" dirty="0" err="1">
                <a:solidFill>
                  <a:schemeClr val="bg2"/>
                </a:solidFill>
              </a:rPr>
              <a:t>elisp</a:t>
            </a:r>
            <a:r>
              <a:rPr lang="en-US" altLang="zh-CN" sz="2000" b="1" i="1" dirty="0">
                <a:solidFill>
                  <a:schemeClr val="bg2"/>
                </a:solidFill>
              </a:rPr>
              <a:t>)</a:t>
            </a:r>
            <a:r>
              <a:rPr lang="zh-CN" altLang="en-US" sz="2000" b="1" i="1" dirty="0">
                <a:solidFill>
                  <a:schemeClr val="bg2"/>
                </a:solidFill>
              </a:rPr>
              <a:t>、</a:t>
            </a:r>
            <a:endParaRPr lang="en-US" altLang="zh-CN" sz="2000" b="1" i="1" dirty="0">
              <a:solidFill>
                <a:schemeClr val="bg2"/>
              </a:solidFill>
            </a:endParaRPr>
          </a:p>
          <a:p>
            <a:r>
              <a:rPr lang="en-US" altLang="zh-CN" sz="2000" b="1" i="1" dirty="0">
                <a:solidFill>
                  <a:schemeClr val="bg2"/>
                </a:solidFill>
              </a:rPr>
              <a:t>			AutoCAD(</a:t>
            </a:r>
            <a:r>
              <a:rPr lang="en-US" altLang="zh-CN" sz="2000" b="1" i="1" dirty="0" err="1">
                <a:solidFill>
                  <a:schemeClr val="bg2"/>
                </a:solidFill>
              </a:rPr>
              <a:t>autolisp</a:t>
            </a:r>
            <a:r>
              <a:rPr lang="en-US" altLang="zh-CN" sz="2000" b="1" i="1" dirty="0">
                <a:solidFill>
                  <a:schemeClr val="bg2"/>
                </a:solidFill>
              </a:rPr>
              <a:t>)</a:t>
            </a:r>
            <a:endParaRPr lang="en-US" altLang="en-US" sz="2000" b="1" i="1" dirty="0">
              <a:solidFill>
                <a:schemeClr val="bg2"/>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TM04033917[[fn=柏林]]</Template>
  <TotalTime>2790</TotalTime>
  <Words>1826</Words>
  <Application>Microsoft Office PowerPoint</Application>
  <PresentationFormat>宽屏</PresentationFormat>
  <Paragraphs>311</Paragraphs>
  <Slides>30</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等线</vt:lpstr>
      <vt:lpstr>Arial</vt:lpstr>
      <vt:lpstr>Consolas</vt:lpstr>
      <vt:lpstr>Default Design</vt:lpstr>
      <vt:lpstr>PowerPoint 演示文稿</vt:lpstr>
      <vt:lpstr>PowerPoint 演示文稿</vt:lpstr>
      <vt:lpstr>书籍版本</vt:lpstr>
      <vt:lpstr>为什么讲这本书？</vt:lpstr>
      <vt:lpstr>PowerPoint 演示文稿</vt:lpstr>
      <vt:lpstr>PowerPoint 演示文稿</vt:lpstr>
      <vt:lpstr>PowerPoint 演示文稿</vt:lpstr>
      <vt:lpstr>PowerPoint 演示文稿</vt:lpstr>
      <vt:lpstr>只讲第六章的原因</vt:lpstr>
      <vt:lpstr>无责任书评（此说法来自侯捷）</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作者的创业旅程到此为止了吗？ 并没有</vt:lpstr>
      <vt:lpstr>启程，新的商业模式 Y Combinator(Y算子) (2005-~) </vt:lpstr>
      <vt:lpstr>八卦   前文只字未提  作者的个人问题解决了没有？  那时候作者多大了？   2008年(44岁)，他与Y Combinator的另一位创办者  杰西卡·利文斯顿(Jessica Livingston)结婚。  杰西卡·利文斯顿著有《FOUNDERS AT WORK》(2007.01)</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776</cp:revision>
  <dcterms:created xsi:type="dcterms:W3CDTF">2025-08-14T09:57:01Z</dcterms:created>
  <dcterms:modified xsi:type="dcterms:W3CDTF">2025-08-19T02:34:35Z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